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7" r:id="rId1"/>
  </p:sldMasterIdLst>
  <p:notesMasterIdLst>
    <p:notesMasterId r:id="rId28"/>
  </p:notesMasterIdLst>
  <p:handoutMasterIdLst>
    <p:handoutMasterId r:id="rId29"/>
  </p:handoutMasterIdLst>
  <p:sldIdLst>
    <p:sldId id="294" r:id="rId2"/>
    <p:sldId id="387" r:id="rId3"/>
    <p:sldId id="388" r:id="rId4"/>
    <p:sldId id="389" r:id="rId5"/>
    <p:sldId id="328" r:id="rId6"/>
    <p:sldId id="331" r:id="rId7"/>
    <p:sldId id="295" r:id="rId8"/>
    <p:sldId id="354" r:id="rId9"/>
    <p:sldId id="352" r:id="rId10"/>
    <p:sldId id="379" r:id="rId11"/>
    <p:sldId id="382" r:id="rId12"/>
    <p:sldId id="383" r:id="rId13"/>
    <p:sldId id="386" r:id="rId14"/>
    <p:sldId id="385" r:id="rId15"/>
    <p:sldId id="360" r:id="rId16"/>
    <p:sldId id="367" r:id="rId17"/>
    <p:sldId id="368" r:id="rId18"/>
    <p:sldId id="366" r:id="rId19"/>
    <p:sldId id="369" r:id="rId20"/>
    <p:sldId id="370" r:id="rId21"/>
    <p:sldId id="371" r:id="rId22"/>
    <p:sldId id="372" r:id="rId23"/>
    <p:sldId id="373" r:id="rId24"/>
    <p:sldId id="381" r:id="rId25"/>
    <p:sldId id="374" r:id="rId26"/>
    <p:sldId id="376" r:id="rId27"/>
  </p:sldIdLst>
  <p:sldSz cx="9144000" cy="6858000" type="screen4x3"/>
  <p:notesSz cx="6797675" cy="9874250"/>
  <p:defaultTex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BD0505"/>
    <a:srgbClr val="060E18"/>
    <a:srgbClr val="385D8A"/>
    <a:srgbClr val="0066CC"/>
    <a:srgbClr val="3366FF"/>
    <a:srgbClr val="CCECFF"/>
    <a:srgbClr val="CCCCFF"/>
    <a:srgbClr val="3399FF"/>
  </p:clrMru>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 pośredni 2 — Ak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41" autoAdjust="0"/>
    <p:restoredTop sz="90695" autoAdjust="0"/>
  </p:normalViewPr>
  <p:slideViewPr>
    <p:cSldViewPr>
      <p:cViewPr varScale="1">
        <p:scale>
          <a:sx n="65" d="100"/>
          <a:sy n="65" d="100"/>
        </p:scale>
        <p:origin x="-67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6400" cy="493713"/>
          </a:xfrm>
          <a:prstGeom prst="rect">
            <a:avLst/>
          </a:prstGeom>
        </p:spPr>
        <p:txBody>
          <a:bodyPr vert="horz" lIns="91804" tIns="45902" rIns="91804" bIns="45902" rtlCol="0"/>
          <a:lstStyle>
            <a:lvl1pPr algn="l">
              <a:defRPr sz="1200"/>
            </a:lvl1pPr>
          </a:lstStyle>
          <a:p>
            <a:pPr>
              <a:defRPr/>
            </a:pPr>
            <a:endParaRPr lang="pl-PL"/>
          </a:p>
        </p:txBody>
      </p:sp>
      <p:sp>
        <p:nvSpPr>
          <p:cNvPr id="3" name="Symbol zastępczy daty 2"/>
          <p:cNvSpPr>
            <a:spLocks noGrp="1"/>
          </p:cNvSpPr>
          <p:nvPr>
            <p:ph type="dt" sz="quarter" idx="1"/>
          </p:nvPr>
        </p:nvSpPr>
        <p:spPr>
          <a:xfrm>
            <a:off x="3849688" y="0"/>
            <a:ext cx="2946400" cy="493713"/>
          </a:xfrm>
          <a:prstGeom prst="rect">
            <a:avLst/>
          </a:prstGeom>
        </p:spPr>
        <p:txBody>
          <a:bodyPr vert="horz" lIns="91804" tIns="45902" rIns="91804" bIns="45902" rtlCol="0"/>
          <a:lstStyle>
            <a:lvl1pPr algn="r">
              <a:defRPr sz="1200" smtClean="0"/>
            </a:lvl1pPr>
          </a:lstStyle>
          <a:p>
            <a:pPr>
              <a:defRPr/>
            </a:pPr>
            <a:fld id="{B65A4A5E-A693-4C7D-8B03-BCCA41820063}" type="datetimeFigureOut">
              <a:rPr lang="pl-PL"/>
              <a:pPr>
                <a:defRPr/>
              </a:pPr>
              <a:t>2020-04-13</a:t>
            </a:fld>
            <a:endParaRPr lang="pl-PL"/>
          </a:p>
        </p:txBody>
      </p:sp>
      <p:sp>
        <p:nvSpPr>
          <p:cNvPr id="4" name="Symbol zastępczy stopki 3"/>
          <p:cNvSpPr>
            <a:spLocks noGrp="1"/>
          </p:cNvSpPr>
          <p:nvPr>
            <p:ph type="ftr" sz="quarter" idx="2"/>
          </p:nvPr>
        </p:nvSpPr>
        <p:spPr>
          <a:xfrm>
            <a:off x="0" y="9378950"/>
            <a:ext cx="2946400" cy="493713"/>
          </a:xfrm>
          <a:prstGeom prst="rect">
            <a:avLst/>
          </a:prstGeom>
        </p:spPr>
        <p:txBody>
          <a:bodyPr vert="horz" lIns="91804" tIns="45902" rIns="91804" bIns="45902" rtlCol="0" anchor="b"/>
          <a:lstStyle>
            <a:lvl1pPr algn="l">
              <a:defRPr sz="1200"/>
            </a:lvl1pPr>
          </a:lstStyle>
          <a:p>
            <a:pPr>
              <a:defRPr/>
            </a:pPr>
            <a:endParaRPr lang="pl-PL"/>
          </a:p>
        </p:txBody>
      </p:sp>
      <p:sp>
        <p:nvSpPr>
          <p:cNvPr id="5" name="Symbol zastępczy numeru slajdu 4"/>
          <p:cNvSpPr>
            <a:spLocks noGrp="1"/>
          </p:cNvSpPr>
          <p:nvPr>
            <p:ph type="sldNum" sz="quarter" idx="3"/>
          </p:nvPr>
        </p:nvSpPr>
        <p:spPr>
          <a:xfrm>
            <a:off x="3849688" y="9378950"/>
            <a:ext cx="2946400" cy="493713"/>
          </a:xfrm>
          <a:prstGeom prst="rect">
            <a:avLst/>
          </a:prstGeom>
        </p:spPr>
        <p:txBody>
          <a:bodyPr vert="horz" lIns="91804" tIns="45902" rIns="91804" bIns="45902" rtlCol="0" anchor="b"/>
          <a:lstStyle>
            <a:lvl1pPr algn="r">
              <a:defRPr sz="1200" smtClean="0"/>
            </a:lvl1pPr>
          </a:lstStyle>
          <a:p>
            <a:pPr>
              <a:defRPr/>
            </a:pPr>
            <a:fld id="{0DCBE275-AD6F-4442-87D1-96EE210EF2F0}" type="slidenum">
              <a:rPr lang="pl-PL"/>
              <a:pPr>
                <a:defRPr/>
              </a:pPr>
              <a:t>‹#›</a:t>
            </a:fld>
            <a:endParaRPr lang="pl-P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6400" cy="493713"/>
          </a:xfrm>
          <a:prstGeom prst="rect">
            <a:avLst/>
          </a:prstGeom>
        </p:spPr>
        <p:txBody>
          <a:bodyPr vert="horz" lIns="90545" tIns="45273" rIns="90545" bIns="45273" rtlCol="0"/>
          <a:lstStyle>
            <a:lvl1pPr algn="l">
              <a:defRPr sz="1200"/>
            </a:lvl1pPr>
          </a:lstStyle>
          <a:p>
            <a:pPr>
              <a:defRPr/>
            </a:pPr>
            <a:endParaRPr lang="pl-PL"/>
          </a:p>
        </p:txBody>
      </p:sp>
      <p:sp>
        <p:nvSpPr>
          <p:cNvPr id="3" name="Symbol zastępczy daty 2"/>
          <p:cNvSpPr>
            <a:spLocks noGrp="1"/>
          </p:cNvSpPr>
          <p:nvPr>
            <p:ph type="dt" idx="1"/>
          </p:nvPr>
        </p:nvSpPr>
        <p:spPr>
          <a:xfrm>
            <a:off x="3849688" y="0"/>
            <a:ext cx="2946400" cy="493713"/>
          </a:xfrm>
          <a:prstGeom prst="rect">
            <a:avLst/>
          </a:prstGeom>
        </p:spPr>
        <p:txBody>
          <a:bodyPr vert="horz" lIns="90545" tIns="45273" rIns="90545" bIns="45273" rtlCol="0"/>
          <a:lstStyle>
            <a:lvl1pPr algn="r">
              <a:defRPr sz="1200" smtClean="0"/>
            </a:lvl1pPr>
          </a:lstStyle>
          <a:p>
            <a:pPr>
              <a:defRPr/>
            </a:pPr>
            <a:fld id="{1EB8C984-713B-44A4-AE32-D81907AABE71}" type="datetimeFigureOut">
              <a:rPr lang="pl-PL"/>
              <a:pPr>
                <a:defRPr/>
              </a:pPr>
              <a:t>2020-04-13</a:t>
            </a:fld>
            <a:endParaRPr lang="pl-PL"/>
          </a:p>
        </p:txBody>
      </p:sp>
      <p:sp>
        <p:nvSpPr>
          <p:cNvPr id="4" name="Symbol zastępczy obrazu slajdu 3"/>
          <p:cNvSpPr>
            <a:spLocks noGrp="1" noRot="1" noChangeAspect="1"/>
          </p:cNvSpPr>
          <p:nvPr>
            <p:ph type="sldImg" idx="2"/>
          </p:nvPr>
        </p:nvSpPr>
        <p:spPr>
          <a:xfrm>
            <a:off x="927100" y="738188"/>
            <a:ext cx="4943475" cy="3706812"/>
          </a:xfrm>
          <a:prstGeom prst="rect">
            <a:avLst/>
          </a:prstGeom>
          <a:noFill/>
          <a:ln w="12700">
            <a:solidFill>
              <a:prstClr val="black"/>
            </a:solidFill>
          </a:ln>
        </p:spPr>
        <p:txBody>
          <a:bodyPr vert="horz" lIns="90545" tIns="45273" rIns="90545" bIns="45273" rtlCol="0" anchor="ctr"/>
          <a:lstStyle/>
          <a:p>
            <a:pPr lvl="0"/>
            <a:endParaRPr lang="pl-PL" noProof="0"/>
          </a:p>
        </p:txBody>
      </p:sp>
      <p:sp>
        <p:nvSpPr>
          <p:cNvPr id="5" name="Symbol zastępczy notatek 4"/>
          <p:cNvSpPr>
            <a:spLocks noGrp="1"/>
          </p:cNvSpPr>
          <p:nvPr>
            <p:ph type="body" sz="quarter" idx="3"/>
          </p:nvPr>
        </p:nvSpPr>
        <p:spPr>
          <a:xfrm>
            <a:off x="679450" y="4691063"/>
            <a:ext cx="5438775" cy="4443412"/>
          </a:xfrm>
          <a:prstGeom prst="rect">
            <a:avLst/>
          </a:prstGeom>
        </p:spPr>
        <p:txBody>
          <a:bodyPr vert="horz" lIns="90545" tIns="45273" rIns="90545" bIns="45273" rtlCol="0">
            <a:normAutofit/>
          </a:bodyPr>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6" name="Symbol zastępczy stopki 5"/>
          <p:cNvSpPr>
            <a:spLocks noGrp="1"/>
          </p:cNvSpPr>
          <p:nvPr>
            <p:ph type="ftr" sz="quarter" idx="4"/>
          </p:nvPr>
        </p:nvSpPr>
        <p:spPr>
          <a:xfrm>
            <a:off x="0" y="9378950"/>
            <a:ext cx="2946400" cy="493713"/>
          </a:xfrm>
          <a:prstGeom prst="rect">
            <a:avLst/>
          </a:prstGeom>
        </p:spPr>
        <p:txBody>
          <a:bodyPr vert="horz" lIns="90545" tIns="45273" rIns="90545" bIns="45273" rtlCol="0" anchor="b"/>
          <a:lstStyle>
            <a:lvl1pPr algn="l">
              <a:defRPr sz="1200"/>
            </a:lvl1pPr>
          </a:lstStyle>
          <a:p>
            <a:pPr>
              <a:defRPr/>
            </a:pPr>
            <a:endParaRPr lang="pl-PL"/>
          </a:p>
        </p:txBody>
      </p:sp>
      <p:sp>
        <p:nvSpPr>
          <p:cNvPr id="7" name="Symbol zastępczy numeru slajdu 6"/>
          <p:cNvSpPr>
            <a:spLocks noGrp="1"/>
          </p:cNvSpPr>
          <p:nvPr>
            <p:ph type="sldNum" sz="quarter" idx="5"/>
          </p:nvPr>
        </p:nvSpPr>
        <p:spPr>
          <a:xfrm>
            <a:off x="3849688" y="9378950"/>
            <a:ext cx="2946400" cy="493713"/>
          </a:xfrm>
          <a:prstGeom prst="rect">
            <a:avLst/>
          </a:prstGeom>
        </p:spPr>
        <p:txBody>
          <a:bodyPr vert="horz" lIns="90545" tIns="45273" rIns="90545" bIns="45273" rtlCol="0" anchor="b"/>
          <a:lstStyle>
            <a:lvl1pPr algn="r">
              <a:defRPr sz="1200" smtClean="0"/>
            </a:lvl1pPr>
          </a:lstStyle>
          <a:p>
            <a:pPr>
              <a:defRPr/>
            </a:pPr>
            <a:fld id="{F1093F87-909D-47C1-85EC-F77BA48A4952}" type="slidenum">
              <a:rPr lang="pl-PL"/>
              <a:pPr>
                <a:defRPr/>
              </a:pPr>
              <a:t>‹#›</a:t>
            </a:fld>
            <a:endParaRPr lang="pl-PL"/>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ymbol zastępczy obrazu slajdu 1"/>
          <p:cNvSpPr>
            <a:spLocks noGrp="1" noRot="1" noChangeAspect="1"/>
          </p:cNvSpPr>
          <p:nvPr>
            <p:ph type="sldImg"/>
          </p:nvPr>
        </p:nvSpPr>
        <p:spPr bwMode="auto">
          <a:noFill/>
          <a:ln>
            <a:solidFill>
              <a:srgbClr val="000000"/>
            </a:solidFill>
            <a:miter lim="800000"/>
            <a:headEnd/>
            <a:tailEnd/>
          </a:ln>
        </p:spPr>
      </p:sp>
      <p:sp>
        <p:nvSpPr>
          <p:cNvPr id="17410"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smtClean="0"/>
          </a:p>
        </p:txBody>
      </p:sp>
      <p:sp>
        <p:nvSpPr>
          <p:cNvPr id="17411"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04D13F8-93D7-4C06-B13A-1B60FEFD84F5}" type="slidenum">
              <a:rPr lang="pl-PL"/>
              <a:pPr/>
              <a:t>5</a:t>
            </a:fld>
            <a:endParaRPr lang="pl-P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ymbol zastępczy obrazu slajdu 1"/>
          <p:cNvSpPr>
            <a:spLocks noGrp="1" noRot="1" noChangeAspect="1"/>
          </p:cNvSpPr>
          <p:nvPr>
            <p:ph type="sldImg"/>
          </p:nvPr>
        </p:nvSpPr>
        <p:spPr bwMode="auto">
          <a:noFill/>
          <a:ln>
            <a:solidFill>
              <a:srgbClr val="000000"/>
            </a:solidFill>
            <a:miter lim="800000"/>
            <a:headEnd/>
            <a:tailEnd/>
          </a:ln>
        </p:spPr>
      </p:sp>
      <p:sp>
        <p:nvSpPr>
          <p:cNvPr id="45058"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smtClean="0"/>
          </a:p>
        </p:txBody>
      </p:sp>
      <p:sp>
        <p:nvSpPr>
          <p:cNvPr id="45059"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84F36BC-9D89-4FFC-985E-F9F11A4C0E42}" type="slidenum">
              <a:rPr lang="pl-PL"/>
              <a:pPr/>
              <a:t>23</a:t>
            </a:fld>
            <a:endParaRPr lang="pl-P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ymbol zastępczy obrazu slajdu 1"/>
          <p:cNvSpPr>
            <a:spLocks noGrp="1" noRot="1" noChangeAspect="1"/>
          </p:cNvSpPr>
          <p:nvPr>
            <p:ph type="sldImg"/>
          </p:nvPr>
        </p:nvSpPr>
        <p:spPr bwMode="auto">
          <a:noFill/>
          <a:ln>
            <a:solidFill>
              <a:srgbClr val="000000"/>
            </a:solidFill>
            <a:miter lim="800000"/>
            <a:headEnd/>
            <a:tailEnd/>
          </a:ln>
        </p:spPr>
      </p:sp>
      <p:sp>
        <p:nvSpPr>
          <p:cNvPr id="47106"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smtClean="0"/>
          </a:p>
        </p:txBody>
      </p:sp>
      <p:sp>
        <p:nvSpPr>
          <p:cNvPr id="47107"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0E7A0AD-19D0-410F-A9FF-011101D849EA}" type="slidenum">
              <a:rPr lang="pl-PL"/>
              <a:pPr/>
              <a:t>24</a:t>
            </a:fld>
            <a:endParaRPr lang="pl-P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ymbol zastępczy obrazu slajdu 1"/>
          <p:cNvSpPr>
            <a:spLocks noGrp="1" noRot="1" noChangeAspect="1"/>
          </p:cNvSpPr>
          <p:nvPr>
            <p:ph type="sldImg"/>
          </p:nvPr>
        </p:nvSpPr>
        <p:spPr bwMode="auto">
          <a:noFill/>
          <a:ln>
            <a:solidFill>
              <a:srgbClr val="000000"/>
            </a:solidFill>
            <a:miter lim="800000"/>
            <a:headEnd/>
            <a:tailEnd/>
          </a:ln>
        </p:spPr>
      </p:sp>
      <p:sp>
        <p:nvSpPr>
          <p:cNvPr id="49154"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smtClean="0"/>
          </a:p>
        </p:txBody>
      </p:sp>
      <p:sp>
        <p:nvSpPr>
          <p:cNvPr id="49155"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EAD7AC7-D385-44C2-8B51-403512A1136C}" type="slidenum">
              <a:rPr lang="pl-PL"/>
              <a:pPr/>
              <a:t>25</a:t>
            </a:fld>
            <a:endParaRPr lang="pl-P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ymbol zastępczy obrazu slajdu 1"/>
          <p:cNvSpPr>
            <a:spLocks noGrp="1" noRot="1" noChangeAspect="1"/>
          </p:cNvSpPr>
          <p:nvPr>
            <p:ph type="sldImg"/>
          </p:nvPr>
        </p:nvSpPr>
        <p:spPr bwMode="auto">
          <a:noFill/>
          <a:ln>
            <a:solidFill>
              <a:srgbClr val="000000"/>
            </a:solidFill>
            <a:miter lim="800000"/>
            <a:headEnd/>
            <a:tailEnd/>
          </a:ln>
        </p:spPr>
      </p:sp>
      <p:sp>
        <p:nvSpPr>
          <p:cNvPr id="51202"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smtClean="0"/>
          </a:p>
        </p:txBody>
      </p:sp>
      <p:sp>
        <p:nvSpPr>
          <p:cNvPr id="51203"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C92265-022C-48EB-A033-D4EB9B19B586}" type="slidenum">
              <a:rPr lang="pl-PL"/>
              <a:pPr/>
              <a:t>26</a:t>
            </a:fld>
            <a:endParaRPr 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ymbol zastępczy obrazu slajdu 1"/>
          <p:cNvSpPr>
            <a:spLocks noGrp="1" noRot="1" noChangeAspect="1"/>
          </p:cNvSpPr>
          <p:nvPr>
            <p:ph type="sldImg"/>
          </p:nvPr>
        </p:nvSpPr>
        <p:spPr bwMode="auto">
          <a:noFill/>
          <a:ln>
            <a:solidFill>
              <a:srgbClr val="000000"/>
            </a:solidFill>
            <a:miter lim="800000"/>
            <a:headEnd/>
            <a:tailEnd/>
          </a:ln>
        </p:spPr>
      </p:sp>
      <p:sp>
        <p:nvSpPr>
          <p:cNvPr id="28674"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smtClean="0"/>
          </a:p>
        </p:txBody>
      </p:sp>
      <p:sp>
        <p:nvSpPr>
          <p:cNvPr id="28675"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6760C43-C23A-4620-9742-B003C61A3ADB}" type="slidenum">
              <a:rPr lang="pl-PL"/>
              <a:pPr/>
              <a:t>15</a:t>
            </a:fld>
            <a:endParaRPr lang="pl-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ymbol zastępczy obrazu slajdu 1"/>
          <p:cNvSpPr>
            <a:spLocks noGrp="1" noRot="1" noChangeAspect="1"/>
          </p:cNvSpPr>
          <p:nvPr>
            <p:ph type="sldImg"/>
          </p:nvPr>
        </p:nvSpPr>
        <p:spPr bwMode="auto">
          <a:noFill/>
          <a:ln>
            <a:solidFill>
              <a:srgbClr val="000000"/>
            </a:solidFill>
            <a:miter lim="800000"/>
            <a:headEnd/>
            <a:tailEnd/>
          </a:ln>
        </p:spPr>
      </p:sp>
      <p:sp>
        <p:nvSpPr>
          <p:cNvPr id="30722"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smtClean="0"/>
          </a:p>
        </p:txBody>
      </p:sp>
      <p:sp>
        <p:nvSpPr>
          <p:cNvPr id="30723"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24AE47B-30F1-4BDD-92DF-A6C6BD1D92FF}" type="slidenum">
              <a:rPr lang="pl-PL"/>
              <a:pPr/>
              <a:t>16</a:t>
            </a:fld>
            <a:endParaRPr lang="pl-P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ymbol zastępczy obrazu slajdu 1"/>
          <p:cNvSpPr>
            <a:spLocks noGrp="1" noRot="1" noChangeAspect="1"/>
          </p:cNvSpPr>
          <p:nvPr>
            <p:ph type="sldImg"/>
          </p:nvPr>
        </p:nvSpPr>
        <p:spPr bwMode="auto">
          <a:noFill/>
          <a:ln>
            <a:solidFill>
              <a:srgbClr val="000000"/>
            </a:solidFill>
            <a:miter lim="800000"/>
            <a:headEnd/>
            <a:tailEnd/>
          </a:ln>
        </p:spPr>
      </p:sp>
      <p:sp>
        <p:nvSpPr>
          <p:cNvPr id="32770"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smtClean="0"/>
          </a:p>
        </p:txBody>
      </p:sp>
      <p:sp>
        <p:nvSpPr>
          <p:cNvPr id="32771"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254175D-C63D-406A-BB1F-CDFE84374F5E}" type="slidenum">
              <a:rPr lang="pl-PL"/>
              <a:pPr/>
              <a:t>17</a:t>
            </a:fld>
            <a:endParaRPr lang="pl-P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ymbol zastępczy obrazu slajdu 1"/>
          <p:cNvSpPr>
            <a:spLocks noGrp="1" noRot="1" noChangeAspect="1"/>
          </p:cNvSpPr>
          <p:nvPr>
            <p:ph type="sldImg"/>
          </p:nvPr>
        </p:nvSpPr>
        <p:spPr bwMode="auto">
          <a:noFill/>
          <a:ln>
            <a:solidFill>
              <a:srgbClr val="000000"/>
            </a:solidFill>
            <a:miter lim="800000"/>
            <a:headEnd/>
            <a:tailEnd/>
          </a:ln>
        </p:spPr>
      </p:sp>
      <p:sp>
        <p:nvSpPr>
          <p:cNvPr id="34818"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smtClean="0"/>
          </a:p>
        </p:txBody>
      </p:sp>
      <p:sp>
        <p:nvSpPr>
          <p:cNvPr id="34819"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A04D957-EC95-4E70-8FA8-42C3FEDE1A3B}" type="slidenum">
              <a:rPr lang="pl-PL"/>
              <a:pPr/>
              <a:t>18</a:t>
            </a:fld>
            <a:endParaRPr lang="pl-P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ymbol zastępczy obrazu slajdu 1"/>
          <p:cNvSpPr>
            <a:spLocks noGrp="1" noRot="1" noChangeAspect="1"/>
          </p:cNvSpPr>
          <p:nvPr>
            <p:ph type="sldImg"/>
          </p:nvPr>
        </p:nvSpPr>
        <p:spPr bwMode="auto">
          <a:noFill/>
          <a:ln>
            <a:solidFill>
              <a:srgbClr val="000000"/>
            </a:solidFill>
            <a:miter lim="800000"/>
            <a:headEnd/>
            <a:tailEnd/>
          </a:ln>
        </p:spPr>
      </p:sp>
      <p:sp>
        <p:nvSpPr>
          <p:cNvPr id="36866"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smtClean="0"/>
          </a:p>
        </p:txBody>
      </p:sp>
      <p:sp>
        <p:nvSpPr>
          <p:cNvPr id="36867"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0E06996-202A-4F6C-8F31-2FB9B79AC291}" type="slidenum">
              <a:rPr lang="pl-PL"/>
              <a:pPr/>
              <a:t>19</a:t>
            </a:fld>
            <a:endParaRPr lang="pl-P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ymbol zastępczy obrazu slajdu 1"/>
          <p:cNvSpPr>
            <a:spLocks noGrp="1" noRot="1" noChangeAspect="1"/>
          </p:cNvSpPr>
          <p:nvPr>
            <p:ph type="sldImg"/>
          </p:nvPr>
        </p:nvSpPr>
        <p:spPr bwMode="auto">
          <a:noFill/>
          <a:ln>
            <a:solidFill>
              <a:srgbClr val="000000"/>
            </a:solidFill>
            <a:miter lim="800000"/>
            <a:headEnd/>
            <a:tailEnd/>
          </a:ln>
        </p:spPr>
      </p:sp>
      <p:sp>
        <p:nvSpPr>
          <p:cNvPr id="38914"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smtClean="0"/>
          </a:p>
        </p:txBody>
      </p:sp>
      <p:sp>
        <p:nvSpPr>
          <p:cNvPr id="38915"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A4CB27A-2DAC-4C4E-83C0-92CB92F7F387}" type="slidenum">
              <a:rPr lang="pl-PL"/>
              <a:pPr/>
              <a:t>20</a:t>
            </a:fld>
            <a:endParaRPr lang="pl-P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ymbol zastępczy obrazu slajdu 1"/>
          <p:cNvSpPr>
            <a:spLocks noGrp="1" noRot="1" noChangeAspect="1"/>
          </p:cNvSpPr>
          <p:nvPr>
            <p:ph type="sldImg"/>
          </p:nvPr>
        </p:nvSpPr>
        <p:spPr bwMode="auto">
          <a:noFill/>
          <a:ln>
            <a:solidFill>
              <a:srgbClr val="000000"/>
            </a:solidFill>
            <a:miter lim="800000"/>
            <a:headEnd/>
            <a:tailEnd/>
          </a:ln>
        </p:spPr>
      </p:sp>
      <p:sp>
        <p:nvSpPr>
          <p:cNvPr id="40962"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smtClean="0"/>
          </a:p>
        </p:txBody>
      </p:sp>
      <p:sp>
        <p:nvSpPr>
          <p:cNvPr id="40963"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DABC704-8AC4-4036-AF2F-3BE5D0CF9D9B}" type="slidenum">
              <a:rPr lang="pl-PL"/>
              <a:pPr/>
              <a:t>21</a:t>
            </a:fld>
            <a:endParaRPr lang="pl-P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ymbol zastępczy obrazu slajdu 1"/>
          <p:cNvSpPr>
            <a:spLocks noGrp="1" noRot="1" noChangeAspect="1"/>
          </p:cNvSpPr>
          <p:nvPr>
            <p:ph type="sldImg"/>
          </p:nvPr>
        </p:nvSpPr>
        <p:spPr bwMode="auto">
          <a:noFill/>
          <a:ln>
            <a:solidFill>
              <a:srgbClr val="000000"/>
            </a:solidFill>
            <a:miter lim="800000"/>
            <a:headEnd/>
            <a:tailEnd/>
          </a:ln>
        </p:spPr>
      </p:sp>
      <p:sp>
        <p:nvSpPr>
          <p:cNvPr id="43010"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smtClean="0"/>
          </a:p>
        </p:txBody>
      </p:sp>
      <p:sp>
        <p:nvSpPr>
          <p:cNvPr id="43011"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74F3590-FFD2-4AC2-B073-6F24D4A1AB5A}" type="slidenum">
              <a:rPr lang="pl-PL"/>
              <a:pPr/>
              <a:t>22</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lvl1pPr>
              <a:defRPr/>
            </a:lvl1pPr>
          </a:lstStyle>
          <a:p>
            <a:pPr>
              <a:defRPr/>
            </a:pPr>
            <a:fld id="{2ECCCB4A-5FCF-4B49-A20C-7E879D742441}" type="datetimeFigureOut">
              <a:rPr lang="pl-PL"/>
              <a:pPr>
                <a:defRPr/>
              </a:pPr>
              <a:t>2020-04-13</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BA57E78C-CFEE-421C-A6A8-CACE16C7FE73}" type="slidenum">
              <a:rPr lang="pl-PL"/>
              <a:pPr>
                <a:defRPr/>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lvl1pPr>
              <a:defRPr/>
            </a:lvl1pPr>
          </a:lstStyle>
          <a:p>
            <a:pPr>
              <a:defRPr/>
            </a:pPr>
            <a:fld id="{E37E873B-9579-47BD-9A57-0E1B11D0F9C6}" type="datetimeFigureOut">
              <a:rPr lang="pl-PL"/>
              <a:pPr>
                <a:defRPr/>
              </a:pPr>
              <a:t>2020-04-13</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B8D52289-82BF-4384-A211-A0CBD9B38CB7}" type="slidenum">
              <a:rPr lang="pl-PL"/>
              <a:pPr>
                <a:defRPr/>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lvl1pPr>
              <a:defRPr/>
            </a:lvl1pPr>
          </a:lstStyle>
          <a:p>
            <a:pPr>
              <a:defRPr/>
            </a:pPr>
            <a:fld id="{BA10FF9F-4287-4E27-ADC9-BC31D7EF5419}" type="datetimeFigureOut">
              <a:rPr lang="pl-PL"/>
              <a:pPr>
                <a:defRPr/>
              </a:pPr>
              <a:t>2020-04-13</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9E6BA9A0-DD57-4488-B8F3-F82CDC75A3E4}" type="slidenum">
              <a:rPr lang="pl-PL"/>
              <a:pPr>
                <a:defRPr/>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lvl1pPr>
              <a:defRPr/>
            </a:lvl1pPr>
          </a:lstStyle>
          <a:p>
            <a:pPr>
              <a:defRPr/>
            </a:pPr>
            <a:fld id="{5ABB0AD1-0D4F-40BE-B9D1-80D9E1A2A252}" type="datetimeFigureOut">
              <a:rPr lang="pl-PL"/>
              <a:pPr>
                <a:defRPr/>
              </a:pPr>
              <a:t>2020-04-13</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3160DC43-A389-4458-91D5-3B40B331656E}" type="slidenum">
              <a:rPr lang="pl-PL"/>
              <a:pPr>
                <a:defRPr/>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lvl1pPr>
              <a:defRPr/>
            </a:lvl1pPr>
          </a:lstStyle>
          <a:p>
            <a:pPr>
              <a:defRPr/>
            </a:pPr>
            <a:fld id="{C1822B7E-DF8D-4C5A-8A96-56AB3879DEE2}" type="datetimeFigureOut">
              <a:rPr lang="pl-PL"/>
              <a:pPr>
                <a:defRPr/>
              </a:pPr>
              <a:t>2020-04-13</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60C33FF7-8318-4DF3-B7D7-6448BBB20F51}" type="slidenum">
              <a:rPr lang="pl-PL"/>
              <a:pPr>
                <a:defRPr/>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3"/>
          <p:cNvSpPr>
            <a:spLocks noGrp="1"/>
          </p:cNvSpPr>
          <p:nvPr>
            <p:ph type="dt" sz="half" idx="10"/>
          </p:nvPr>
        </p:nvSpPr>
        <p:spPr/>
        <p:txBody>
          <a:bodyPr/>
          <a:lstStyle>
            <a:lvl1pPr>
              <a:defRPr/>
            </a:lvl1pPr>
          </a:lstStyle>
          <a:p>
            <a:pPr>
              <a:defRPr/>
            </a:pPr>
            <a:fld id="{379B916A-AA2C-4A63-A33E-3F81833A6922}" type="datetimeFigureOut">
              <a:rPr lang="pl-PL"/>
              <a:pPr>
                <a:defRPr/>
              </a:pPr>
              <a:t>2020-04-13</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980C6C17-1E0A-4263-8D3F-A8A6FC2779F0}" type="slidenum">
              <a:rPr lang="pl-PL"/>
              <a:pPr>
                <a:defRPr/>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3"/>
          <p:cNvSpPr>
            <a:spLocks noGrp="1"/>
          </p:cNvSpPr>
          <p:nvPr>
            <p:ph type="dt" sz="half" idx="10"/>
          </p:nvPr>
        </p:nvSpPr>
        <p:spPr/>
        <p:txBody>
          <a:bodyPr/>
          <a:lstStyle>
            <a:lvl1pPr>
              <a:defRPr/>
            </a:lvl1pPr>
          </a:lstStyle>
          <a:p>
            <a:pPr>
              <a:defRPr/>
            </a:pPr>
            <a:fld id="{34DC75D6-1EA8-483D-BCB3-DEEBE308AB1A}" type="datetimeFigureOut">
              <a:rPr lang="pl-PL"/>
              <a:pPr>
                <a:defRPr/>
              </a:pPr>
              <a:t>2020-04-13</a:t>
            </a:fld>
            <a:endParaRPr lang="pl-PL"/>
          </a:p>
        </p:txBody>
      </p:sp>
      <p:sp>
        <p:nvSpPr>
          <p:cNvPr id="8" name="Symbol zastępczy stopki 4"/>
          <p:cNvSpPr>
            <a:spLocks noGrp="1"/>
          </p:cNvSpPr>
          <p:nvPr>
            <p:ph type="ftr" sz="quarter" idx="11"/>
          </p:nvPr>
        </p:nvSpPr>
        <p:spPr/>
        <p:txBody>
          <a:bodyPr/>
          <a:lstStyle>
            <a:lvl1pPr>
              <a:defRPr/>
            </a:lvl1pPr>
          </a:lstStyle>
          <a:p>
            <a:pPr>
              <a:defRPr/>
            </a:pPr>
            <a:endParaRPr lang="pl-PL"/>
          </a:p>
        </p:txBody>
      </p:sp>
      <p:sp>
        <p:nvSpPr>
          <p:cNvPr id="9" name="Symbol zastępczy numeru slajdu 5"/>
          <p:cNvSpPr>
            <a:spLocks noGrp="1"/>
          </p:cNvSpPr>
          <p:nvPr>
            <p:ph type="sldNum" sz="quarter" idx="12"/>
          </p:nvPr>
        </p:nvSpPr>
        <p:spPr/>
        <p:txBody>
          <a:bodyPr/>
          <a:lstStyle>
            <a:lvl1pPr>
              <a:defRPr/>
            </a:lvl1pPr>
          </a:lstStyle>
          <a:p>
            <a:pPr>
              <a:defRPr/>
            </a:pPr>
            <a:fld id="{94D33F0D-B1EA-4F24-850E-77A870874D43}" type="slidenum">
              <a:rPr lang="pl-PL"/>
              <a:pPr>
                <a:defRPr/>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3"/>
          <p:cNvSpPr>
            <a:spLocks noGrp="1"/>
          </p:cNvSpPr>
          <p:nvPr>
            <p:ph type="dt" sz="half" idx="10"/>
          </p:nvPr>
        </p:nvSpPr>
        <p:spPr/>
        <p:txBody>
          <a:bodyPr/>
          <a:lstStyle>
            <a:lvl1pPr>
              <a:defRPr/>
            </a:lvl1pPr>
          </a:lstStyle>
          <a:p>
            <a:pPr>
              <a:defRPr/>
            </a:pPr>
            <a:fld id="{3E72EE45-E6AE-4CA9-9516-B8B343CE5666}" type="datetimeFigureOut">
              <a:rPr lang="pl-PL"/>
              <a:pPr>
                <a:defRPr/>
              </a:pPr>
              <a:t>2020-04-13</a:t>
            </a:fld>
            <a:endParaRPr lang="pl-PL"/>
          </a:p>
        </p:txBody>
      </p:sp>
      <p:sp>
        <p:nvSpPr>
          <p:cNvPr id="4" name="Symbol zastępczy stopki 4"/>
          <p:cNvSpPr>
            <a:spLocks noGrp="1"/>
          </p:cNvSpPr>
          <p:nvPr>
            <p:ph type="ftr" sz="quarter" idx="11"/>
          </p:nvPr>
        </p:nvSpPr>
        <p:spPr/>
        <p:txBody>
          <a:bodyPr/>
          <a:lstStyle>
            <a:lvl1pPr>
              <a:defRPr/>
            </a:lvl1pPr>
          </a:lstStyle>
          <a:p>
            <a:pPr>
              <a:defRPr/>
            </a:pPr>
            <a:endParaRPr lang="pl-PL"/>
          </a:p>
        </p:txBody>
      </p:sp>
      <p:sp>
        <p:nvSpPr>
          <p:cNvPr id="5" name="Symbol zastępczy numeru slajdu 5"/>
          <p:cNvSpPr>
            <a:spLocks noGrp="1"/>
          </p:cNvSpPr>
          <p:nvPr>
            <p:ph type="sldNum" sz="quarter" idx="12"/>
          </p:nvPr>
        </p:nvSpPr>
        <p:spPr/>
        <p:txBody>
          <a:bodyPr/>
          <a:lstStyle>
            <a:lvl1pPr>
              <a:defRPr/>
            </a:lvl1pPr>
          </a:lstStyle>
          <a:p>
            <a:pPr>
              <a:defRPr/>
            </a:pPr>
            <a:fld id="{01994907-70ED-452A-8E4C-0039EA3565F3}" type="slidenum">
              <a:rPr lang="pl-PL"/>
              <a:pPr>
                <a:defRPr/>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3"/>
          <p:cNvSpPr>
            <a:spLocks noGrp="1"/>
          </p:cNvSpPr>
          <p:nvPr>
            <p:ph type="dt" sz="half" idx="10"/>
          </p:nvPr>
        </p:nvSpPr>
        <p:spPr/>
        <p:txBody>
          <a:bodyPr/>
          <a:lstStyle>
            <a:lvl1pPr>
              <a:defRPr/>
            </a:lvl1pPr>
          </a:lstStyle>
          <a:p>
            <a:pPr>
              <a:defRPr/>
            </a:pPr>
            <a:fld id="{6670065F-B287-4BF5-A144-CE7E9B9D3DD4}" type="datetimeFigureOut">
              <a:rPr lang="pl-PL"/>
              <a:pPr>
                <a:defRPr/>
              </a:pPr>
              <a:t>2020-04-13</a:t>
            </a:fld>
            <a:endParaRPr lang="pl-PL"/>
          </a:p>
        </p:txBody>
      </p:sp>
      <p:sp>
        <p:nvSpPr>
          <p:cNvPr id="3" name="Symbol zastępczy stopki 4"/>
          <p:cNvSpPr>
            <a:spLocks noGrp="1"/>
          </p:cNvSpPr>
          <p:nvPr>
            <p:ph type="ftr" sz="quarter" idx="11"/>
          </p:nvPr>
        </p:nvSpPr>
        <p:spPr/>
        <p:txBody>
          <a:bodyPr/>
          <a:lstStyle>
            <a:lvl1pPr>
              <a:defRPr/>
            </a:lvl1pPr>
          </a:lstStyle>
          <a:p>
            <a:pPr>
              <a:defRPr/>
            </a:pPr>
            <a:endParaRPr lang="pl-PL"/>
          </a:p>
        </p:txBody>
      </p:sp>
      <p:sp>
        <p:nvSpPr>
          <p:cNvPr id="4" name="Symbol zastępczy numeru slajdu 5"/>
          <p:cNvSpPr>
            <a:spLocks noGrp="1"/>
          </p:cNvSpPr>
          <p:nvPr>
            <p:ph type="sldNum" sz="quarter" idx="12"/>
          </p:nvPr>
        </p:nvSpPr>
        <p:spPr/>
        <p:txBody>
          <a:bodyPr/>
          <a:lstStyle>
            <a:lvl1pPr>
              <a:defRPr/>
            </a:lvl1pPr>
          </a:lstStyle>
          <a:p>
            <a:pPr>
              <a:defRPr/>
            </a:pPr>
            <a:fld id="{7D087906-2E7F-47B2-9D3C-CC6C72C5D4F4}" type="slidenum">
              <a:rPr lang="pl-PL"/>
              <a:pPr>
                <a:defRPr/>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E927A215-123B-44A1-9B9A-2F1D39CDDF30}" type="datetimeFigureOut">
              <a:rPr lang="pl-PL"/>
              <a:pPr>
                <a:defRPr/>
              </a:pPr>
              <a:t>2020-04-13</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98C3DF9A-367F-49BA-9D24-E871DC51EF44}" type="slidenum">
              <a:rPr lang="pl-PL"/>
              <a:pPr>
                <a:defRPr/>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D4289DB6-9E23-44E8-867E-A47A4E31CEE9}" type="datetimeFigureOut">
              <a:rPr lang="pl-PL"/>
              <a:pPr>
                <a:defRPr/>
              </a:pPr>
              <a:t>2020-04-13</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A809B305-EAA5-49CA-9897-A85A3E0BD578}" type="slidenum">
              <a:rPr lang="pl-PL"/>
              <a:pPr>
                <a:defRPr/>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Symbol zastępczy tytułu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p>
        </p:txBody>
      </p:sp>
      <p:sp>
        <p:nvSpPr>
          <p:cNvPr id="1027" name="Symbol zastępczy tekstu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CD8BB656-AEE1-4CD4-AECC-B2D466BE9A95}" type="datetimeFigureOut">
              <a:rPr lang="pl-PL"/>
              <a:pPr>
                <a:defRPr/>
              </a:pPr>
              <a:t>2020-04-13</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A9F8E8E0-F595-498F-A2E7-09DA6F50C855}"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ytuł 1"/>
          <p:cNvSpPr>
            <a:spLocks noGrp="1"/>
          </p:cNvSpPr>
          <p:nvPr>
            <p:ph type="title"/>
          </p:nvPr>
        </p:nvSpPr>
        <p:spPr>
          <a:xfrm>
            <a:off x="0" y="2276475"/>
            <a:ext cx="9144000" cy="2665413"/>
          </a:xfrm>
        </p:spPr>
        <p:txBody>
          <a:bodyPr/>
          <a:lstStyle/>
          <a:p>
            <a:r>
              <a:rPr lang="pl-PL" sz="3200" b="1" smtClean="0">
                <a:latin typeface="Candara" pitchFamily="34" charset="0"/>
              </a:rPr>
              <a:t>Gminny Program Rewitalizacji </a:t>
            </a:r>
            <a:br>
              <a:rPr lang="pl-PL" sz="3200" b="1" smtClean="0">
                <a:latin typeface="Candara" pitchFamily="34" charset="0"/>
              </a:rPr>
            </a:br>
            <a:r>
              <a:rPr lang="pl-PL" sz="3200" b="1" smtClean="0">
                <a:latin typeface="Candara" pitchFamily="34" charset="0"/>
              </a:rPr>
              <a:t>Gminy Skała</a:t>
            </a:r>
            <a:r>
              <a:rPr lang="pl-PL" sz="3200" b="1" smtClean="0">
                <a:solidFill>
                  <a:srgbClr val="FF0000"/>
                </a:solidFill>
                <a:latin typeface="Candara" pitchFamily="34" charset="0"/>
              </a:rPr>
              <a:t/>
            </a:r>
            <a:br>
              <a:rPr lang="pl-PL" sz="3200" b="1" smtClean="0">
                <a:solidFill>
                  <a:srgbClr val="FF0000"/>
                </a:solidFill>
                <a:latin typeface="Candara" pitchFamily="34" charset="0"/>
              </a:rPr>
            </a:br>
            <a:r>
              <a:rPr lang="pl-PL" sz="3200" b="1" smtClean="0">
                <a:latin typeface="Candara" pitchFamily="34" charset="0"/>
              </a:rPr>
              <a:t>na lata 2017 – 2023</a:t>
            </a:r>
            <a:endParaRPr lang="pl-PL" sz="3200" smtClean="0"/>
          </a:p>
        </p:txBody>
      </p:sp>
      <p:pic>
        <p:nvPicPr>
          <p:cNvPr id="15362" name="Picture 2" descr="Znalezione obrazy dla zapytania Gmina skała herb"/>
          <p:cNvPicPr>
            <a:picLocks noChangeAspect="1" noChangeArrowheads="1"/>
          </p:cNvPicPr>
          <p:nvPr/>
        </p:nvPicPr>
        <p:blipFill>
          <a:blip r:embed="rId2"/>
          <a:srcRect/>
          <a:stretch>
            <a:fillRect/>
          </a:stretch>
        </p:blipFill>
        <p:spPr bwMode="auto">
          <a:xfrm>
            <a:off x="3348038" y="260350"/>
            <a:ext cx="2232025" cy="2551113"/>
          </a:xfrm>
          <a:prstGeom prst="rect">
            <a:avLst/>
          </a:prstGeom>
          <a:noFill/>
          <a:ln w="9525">
            <a:noFill/>
            <a:miter lim="800000"/>
            <a:headEnd/>
            <a:tailEnd/>
          </a:ln>
        </p:spPr>
      </p:pic>
      <p:pic>
        <p:nvPicPr>
          <p:cNvPr id="15363" name="Picture 5"/>
          <p:cNvPicPr>
            <a:picLocks noChangeAspect="1" noChangeArrowheads="1"/>
          </p:cNvPicPr>
          <p:nvPr/>
        </p:nvPicPr>
        <p:blipFill>
          <a:blip r:embed="rId3"/>
          <a:srcRect/>
          <a:stretch>
            <a:fillRect/>
          </a:stretch>
        </p:blipFill>
        <p:spPr bwMode="auto">
          <a:xfrm>
            <a:off x="1331913" y="4724400"/>
            <a:ext cx="6496050" cy="942975"/>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539750" y="1628775"/>
            <a:ext cx="8208963" cy="2663825"/>
          </a:xfrm>
          <a:prstGeom prst="rect">
            <a:avLst/>
          </a:prstGeom>
          <a:solidFill>
            <a:schemeClr val="accent1">
              <a:lumMod val="40000"/>
              <a:lumOff val="60000"/>
            </a:schemeClr>
          </a:solidFill>
          <a:ln>
            <a:solidFill>
              <a:srgbClr val="BD050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22530" name="Tytuł 1"/>
          <p:cNvSpPr>
            <a:spLocks noGrp="1"/>
          </p:cNvSpPr>
          <p:nvPr>
            <p:ph type="ctrTitle"/>
          </p:nvPr>
        </p:nvSpPr>
        <p:spPr/>
        <p:txBody>
          <a:bodyPr/>
          <a:lstStyle/>
          <a:p>
            <a:r>
              <a:rPr lang="pl-PL" smtClean="0"/>
              <a:t>Gminny Program Rewitalizacji Gminy Skała na lata 2017 - 2023</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ytuł 1"/>
          <p:cNvSpPr>
            <a:spLocks noGrp="1"/>
          </p:cNvSpPr>
          <p:nvPr>
            <p:ph type="ctrTitle"/>
          </p:nvPr>
        </p:nvSpPr>
        <p:spPr>
          <a:xfrm>
            <a:off x="250825" y="2346325"/>
            <a:ext cx="8569325" cy="1874838"/>
          </a:xfrm>
        </p:spPr>
        <p:txBody>
          <a:bodyPr/>
          <a:lstStyle/>
          <a:p>
            <a:r>
              <a:rPr lang="pl-PL" sz="1800" smtClean="0">
                <a:latin typeface="Candara" pitchFamily="34" charset="0"/>
              </a:rPr>
              <a:t>Proces rewitalizacji w gminie Skała, realizowany wspólnymi siłami przez mieszkańców, organizacje społeczne, przedsiębiorców, Urząd Miasta i Gminy Skała oraz innych interesariuszy procesu, przyczynia się do poprawy jakości życia mieszkańców wskazanego obszaru rewitalizacji. W odnowionych przestrzeniach, przyjaznych i bezpiecznych dla mieszkańców toczy się lokalne życie społeczne. Mieszkańcy chętnie korzystają z powstałych centrów wsi, gdzie mają okazję do realizacji swoich zainteresowań i spędzania czasu wolnego. Utworzone przy zaangażowaniu społeczności lokalnej przestrzenie centralne na terenie podobszarów rewitalizacji podnoszą estetykę gminy Skała, a przede wszystkim stanowią dla mieszkańców miejsce i pretekst do spotkań, integracji, budowania wzajemnych więzi czy realizacji wspólnych przedsięwzięć. Proces rewitalizacji przyczynia się także do poprawy standardu życia osób zagrożonych wykluczeniem społecznym. Podejmowane działania pozwalają na rozwiązanie kluczowych problemów społecznych zdiagnozowanych na poszczególnych podobszarach i pozytywnie oddziałują na gminę Skała. W Skale oraz na obszarze rewitalizowanym zauważa się również zredukowanie problemu alkoholizmu, które następuje głównie dzięki zapewnieniu specjalistycznego wsparcia kierowanego do osób uzależnionych i ich rodzin, a także realizowaniu prewencyjnych działań edukacyjnych dla dzieci i młodzieży. </a:t>
            </a:r>
          </a:p>
        </p:txBody>
      </p:sp>
      <p:sp>
        <p:nvSpPr>
          <p:cNvPr id="5" name="Prostokąt 4"/>
          <p:cNvSpPr/>
          <p:nvPr/>
        </p:nvSpPr>
        <p:spPr>
          <a:xfrm>
            <a:off x="0" y="0"/>
            <a:ext cx="7451725" cy="52387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spcBef>
                <a:spcPct val="50000"/>
              </a:spcBef>
              <a:defRPr/>
            </a:pPr>
            <a:r>
              <a:rPr lang="pl-PL" sz="2800" b="1" dirty="0">
                <a:latin typeface="Candara" pitchFamily="34" charset="0"/>
              </a:rPr>
              <a:t>Wizja obszaru po przeprowadzeniu rewitalizacji</a:t>
            </a:r>
            <a:endParaRPr lang="pl-PL" sz="2600" b="1" dirty="0">
              <a:solidFill>
                <a:srgbClr val="000D1A"/>
              </a:solidFill>
              <a:latin typeface="Candara" pitchFamily="34" charset="0"/>
              <a:ea typeface="Cambria Math"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ytuł 1"/>
          <p:cNvSpPr>
            <a:spLocks noGrp="1"/>
          </p:cNvSpPr>
          <p:nvPr>
            <p:ph type="ctrTitle"/>
          </p:nvPr>
        </p:nvSpPr>
        <p:spPr>
          <a:xfrm>
            <a:off x="250825" y="2565400"/>
            <a:ext cx="8569325" cy="1874838"/>
          </a:xfrm>
        </p:spPr>
        <p:txBody>
          <a:bodyPr/>
          <a:lstStyle/>
          <a:p>
            <a:r>
              <a:rPr lang="pl-PL" sz="1800" smtClean="0">
                <a:latin typeface="Candara" pitchFamily="34" charset="0"/>
              </a:rPr>
              <a:t>Także osoby do tej pory pozostające bez odpowiednich warunków mieszkaniowych otrzymują odpowiednią pomoc, rozwija się bowiem budownictwo socjalne: powstają nowe lokale, a istniejące mieszkania socjalne są modernizowane. Realizowane konsekwentnie działania doradcze i szkoleniowe dla mieszkańców obszaru rewitalizacji, pokazujące możliwości rozwoju i zakładania własnej działalności gospodarczej, a także poprawa jakości przestrzeni publicznych sprzyja rozwijaniu przedsiębiorczości. W przestrzeniach pojawiają się działalności związane przede wszystkim z turystyką, takie jak lokale gastronomiczne, kawiarnie czy wypożyczalnie sprzętu sportowego, rekreacyjnego. W efekcie następuje poprawa sytuacji na lokalnym rynku pracy, zmniejsza się bezrobocie, a także polepszeniu ulega sytuacja materialna mieszkańców. Proces rewitalizacji przyczynia się także do kształtowania i umacniania postaw proekologicznych mieszkańców obszaru rewitalizowanego Skały, a w rezultacie do większej świadomości i dbałości o najbliższe otoczenie, co prowadzi do poprawy jakości środowiska przyrodniczego. Procesy te są efektem systematycznie prowadzonych działań edukacyjnych dla dzieci i młodzieży, a także dla osób dorosłych, nakierowanych zwłaszcza na poprawienie jakości powietrza i ograniczenie niskiej emisji.</a:t>
            </a:r>
          </a:p>
        </p:txBody>
      </p:sp>
      <p:sp>
        <p:nvSpPr>
          <p:cNvPr id="5" name="Prostokąt 4"/>
          <p:cNvSpPr/>
          <p:nvPr/>
        </p:nvSpPr>
        <p:spPr>
          <a:xfrm>
            <a:off x="0" y="0"/>
            <a:ext cx="7451725" cy="52387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spcBef>
                <a:spcPct val="50000"/>
              </a:spcBef>
              <a:defRPr/>
            </a:pPr>
            <a:r>
              <a:rPr lang="pl-PL" sz="2800" b="1" dirty="0">
                <a:latin typeface="Candara" pitchFamily="34" charset="0"/>
              </a:rPr>
              <a:t>Wizja obszaru po przeprowadzeniu rewitalizacji</a:t>
            </a:r>
            <a:endParaRPr lang="pl-PL" sz="2600" b="1" dirty="0">
              <a:solidFill>
                <a:srgbClr val="000D1A"/>
              </a:solidFill>
              <a:latin typeface="Candara" pitchFamily="34" charset="0"/>
              <a:ea typeface="Cambria Math"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ytuł 1"/>
          <p:cNvSpPr>
            <a:spLocks noGrp="1"/>
          </p:cNvSpPr>
          <p:nvPr>
            <p:ph type="ctrTitle"/>
          </p:nvPr>
        </p:nvSpPr>
        <p:spPr>
          <a:xfrm>
            <a:off x="250825" y="1196975"/>
            <a:ext cx="8569325" cy="1874838"/>
          </a:xfrm>
        </p:spPr>
        <p:txBody>
          <a:bodyPr/>
          <a:lstStyle/>
          <a:p>
            <a:pPr algn="just"/>
            <a:r>
              <a:rPr lang="pl-PL" sz="1800" smtClean="0">
                <a:latin typeface="Candara" pitchFamily="34" charset="0"/>
              </a:rPr>
              <a:t>Celem głównym prowadzenia procesu rewitalizacji na obszarze gminy Skała jest przeciwdziałanie zdiagnozowanym problemom społecznym, takim jak niski poziom aktywności społecznej, ubóstwo, czy bezrobocie, poprzez realizację zintegrowanych działań rewitalizacyjnych, skoncentrowanych na obszarze rewitalizacji. Wskazane działania skupiają się na wzmocnieniu aktywności społecznej i gospodarczej (przedsiębiorczości) mieszkańców oraz tworzeniu przyjaznych przestrzeni publicznych, które będą służyć szeroko rozumianemu włączeniu społecznemu, ale także wzmacniać lokalny potencjał związany z turystyką. </a:t>
            </a:r>
          </a:p>
        </p:txBody>
      </p:sp>
      <p:sp>
        <p:nvSpPr>
          <p:cNvPr id="5" name="Prostokąt 4"/>
          <p:cNvSpPr/>
          <p:nvPr/>
        </p:nvSpPr>
        <p:spPr>
          <a:xfrm>
            <a:off x="0" y="0"/>
            <a:ext cx="7451725" cy="52387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spcBef>
                <a:spcPct val="50000"/>
              </a:spcBef>
              <a:defRPr/>
            </a:pPr>
            <a:r>
              <a:rPr lang="pl-PL" sz="2800" b="1" dirty="0">
                <a:latin typeface="Candara" pitchFamily="34" charset="0"/>
              </a:rPr>
              <a:t>Cel główny rewitalizacji w gminie Skała</a:t>
            </a:r>
            <a:endParaRPr lang="pl-PL" sz="2600" b="1" dirty="0">
              <a:solidFill>
                <a:srgbClr val="000D1A"/>
              </a:solidFill>
              <a:latin typeface="Candara" pitchFamily="34" charset="0"/>
              <a:ea typeface="Cambria Math"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0" y="0"/>
            <a:ext cx="7451725" cy="52387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spcBef>
                <a:spcPct val="50000"/>
              </a:spcBef>
              <a:defRPr/>
            </a:pPr>
            <a:r>
              <a:rPr lang="pl-PL" sz="2800" b="1" dirty="0">
                <a:latin typeface="Candara" pitchFamily="34" charset="0"/>
              </a:rPr>
              <a:t>Cele strategiczne i kierunki działań</a:t>
            </a:r>
            <a:endParaRPr lang="pl-PL" sz="2600" b="1" dirty="0">
              <a:solidFill>
                <a:srgbClr val="000D1A"/>
              </a:solidFill>
              <a:latin typeface="Candara" pitchFamily="34" charset="0"/>
              <a:ea typeface="Cambria Math" pitchFamily="18" charset="0"/>
            </a:endParaRPr>
          </a:p>
        </p:txBody>
      </p:sp>
      <p:pic>
        <p:nvPicPr>
          <p:cNvPr id="26626" name="Diagram 2"/>
          <p:cNvPicPr>
            <a:picLocks noChangeAspect="1" noChangeArrowheads="1"/>
          </p:cNvPicPr>
          <p:nvPr/>
        </p:nvPicPr>
        <p:blipFill>
          <a:blip r:embed="rId2"/>
          <a:srcRect t="-3340" r="-1823" b="-3499"/>
          <a:stretch>
            <a:fillRect/>
          </a:stretch>
        </p:blipFill>
        <p:spPr bwMode="auto">
          <a:xfrm>
            <a:off x="611188" y="836613"/>
            <a:ext cx="7993062" cy="540067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0" y="0"/>
            <a:ext cx="8786813" cy="49212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spcBef>
                <a:spcPct val="50000"/>
              </a:spcBef>
              <a:defRPr/>
            </a:pPr>
            <a:r>
              <a:rPr lang="pl-PL" sz="2600" b="1" dirty="0">
                <a:solidFill>
                  <a:schemeClr val="tx1"/>
                </a:solidFill>
                <a:latin typeface="Candara" pitchFamily="34" charset="0"/>
              </a:rPr>
              <a:t>Projekty wpisane do Gminnego Programu Rewitalizacji</a:t>
            </a:r>
            <a:endParaRPr lang="pl-PL" sz="2600" b="1" dirty="0">
              <a:solidFill>
                <a:schemeClr val="tx1"/>
              </a:solidFill>
              <a:latin typeface="Candara" pitchFamily="34" charset="0"/>
            </a:endParaRPr>
          </a:p>
        </p:txBody>
      </p:sp>
      <p:graphicFrame>
        <p:nvGraphicFramePr>
          <p:cNvPr id="4" name="Tabela 3"/>
          <p:cNvGraphicFramePr>
            <a:graphicFrameLocks noGrp="1"/>
          </p:cNvGraphicFramePr>
          <p:nvPr/>
        </p:nvGraphicFramePr>
        <p:xfrm>
          <a:off x="250825" y="765175"/>
          <a:ext cx="8569325" cy="5040313"/>
        </p:xfrm>
        <a:graphic>
          <a:graphicData uri="http://schemas.openxmlformats.org/drawingml/2006/table">
            <a:tbl>
              <a:tblPr/>
              <a:tblGrid>
                <a:gridCol w="8568952"/>
              </a:tblGrid>
              <a:tr h="648072">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pl-PL" sz="1800" b="1" dirty="0" smtClean="0">
                          <a:solidFill>
                            <a:srgbClr val="FFFFFF"/>
                          </a:solidFill>
                          <a:latin typeface="Candara" pitchFamily="34" charset="0"/>
                          <a:ea typeface="Times New Roman"/>
                          <a:cs typeface="Times New Roman"/>
                        </a:rPr>
                        <a:t>Zadanie 1.1. </a:t>
                      </a:r>
                      <a:r>
                        <a:rPr lang="pl-PL" sz="1800" b="1" kern="1200" baseline="0" dirty="0" smtClean="0">
                          <a:solidFill>
                            <a:schemeClr val="bg1"/>
                          </a:solidFill>
                          <a:latin typeface="Candara" pitchFamily="34" charset="0"/>
                          <a:ea typeface="+mn-ea"/>
                          <a:cs typeface="+mn-cs"/>
                        </a:rPr>
                        <a:t>Realizacja przyjaznej przestrzeni publicznej przy Centrum Aktywności Społecznej i Gospodarczej Skały. </a:t>
                      </a:r>
                      <a:endParaRPr lang="pl-PL" sz="2400" b="1" kern="1200" baseline="0" dirty="0" smtClean="0">
                        <a:solidFill>
                          <a:schemeClr val="tx1"/>
                        </a:solidFill>
                        <a:latin typeface="Candara" pitchFamily="34" charset="0"/>
                        <a:ea typeface="+mn-ea"/>
                        <a:cs typeface="+mn-cs"/>
                      </a:endParaRPr>
                    </a:p>
                  </a:txBody>
                  <a:tcPr marL="10351" marR="14332"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002060"/>
                    </a:solidFill>
                  </a:tcPr>
                </a:tc>
              </a:tr>
              <a:tr h="274086">
                <a:tc>
                  <a:txBody>
                    <a:bodyPr/>
                    <a:lstStyle/>
                    <a:p>
                      <a:pPr algn="ctr">
                        <a:lnSpc>
                          <a:spcPct val="115000"/>
                        </a:lnSpc>
                        <a:spcBef>
                          <a:spcPts val="600"/>
                        </a:spcBef>
                        <a:spcAft>
                          <a:spcPts val="0"/>
                        </a:spcAft>
                      </a:pPr>
                      <a:r>
                        <a:rPr lang="pl-PL" sz="1400" b="1" kern="50" dirty="0" smtClean="0">
                          <a:solidFill>
                            <a:srgbClr val="00000A"/>
                          </a:solidFill>
                          <a:latin typeface="Candara" pitchFamily="34" charset="0"/>
                          <a:ea typeface="Calibri"/>
                          <a:cs typeface="Tahoma"/>
                        </a:rPr>
                        <a:t>Miasto Skała - centrum</a:t>
                      </a:r>
                      <a:endParaRPr lang="pl-PL" sz="1400" kern="50" dirty="0">
                        <a:solidFill>
                          <a:srgbClr val="00000A"/>
                        </a:solidFill>
                        <a:latin typeface="Candara" pitchFamily="34" charset="0"/>
                        <a:ea typeface="Calibri"/>
                        <a:cs typeface="Tahoma"/>
                      </a:endParaRPr>
                    </a:p>
                  </a:txBody>
                  <a:tcPr marL="10351" marR="14332"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DBE5F1"/>
                    </a:solidFill>
                  </a:tcPr>
                </a:tc>
              </a:tr>
              <a:tr h="4118714">
                <a:tc>
                  <a:txBody>
                    <a:bodyPr/>
                    <a:lstStyle/>
                    <a:p>
                      <a:pPr marL="0" marR="0" indent="0" algn="just" defTabSz="914400" rtl="0" eaLnBrk="1" fontAlgn="auto" latinLnBrk="0" hangingPunct="1">
                        <a:lnSpc>
                          <a:spcPct val="115000"/>
                        </a:lnSpc>
                        <a:spcBef>
                          <a:spcPts val="600"/>
                        </a:spcBef>
                        <a:spcAft>
                          <a:spcPts val="0"/>
                        </a:spcAft>
                        <a:buClrTx/>
                        <a:buSzTx/>
                        <a:buFontTx/>
                        <a:buNone/>
                        <a:tabLst/>
                        <a:defRPr/>
                      </a:pPr>
                      <a:r>
                        <a:rPr lang="pl-PL" sz="1800" kern="1200" dirty="0" smtClean="0">
                          <a:solidFill>
                            <a:schemeClr val="tx1"/>
                          </a:solidFill>
                          <a:latin typeface="Candara" pitchFamily="34" charset="0"/>
                          <a:ea typeface="+mn-ea"/>
                          <a:cs typeface="+mn-cs"/>
                        </a:rPr>
                        <a:t>Zadanie ma na celu uporządkowanie i poprawę jakości przestrzeni publicznej, służącej integracji oraz aktywizacji społecznej mieszkańców gminy przy ul. Langiewicza. Projekt przewiduje takie działania jak uporządkowanie oraz zabezpieczenie terenu zielonego, wprowadzenie elementów małej architektury oraz modernizację placu zabaw. </a:t>
                      </a:r>
                    </a:p>
                    <a:p>
                      <a:pPr algn="l">
                        <a:lnSpc>
                          <a:spcPct val="115000"/>
                        </a:lnSpc>
                        <a:spcBef>
                          <a:spcPts val="600"/>
                        </a:spcBef>
                        <a:spcAft>
                          <a:spcPts val="0"/>
                        </a:spcAft>
                      </a:pPr>
                      <a:endParaRPr lang="pl-PL" sz="1400" b="1" kern="50" dirty="0">
                        <a:solidFill>
                          <a:srgbClr val="00000A"/>
                        </a:solidFill>
                        <a:latin typeface="Candara" pitchFamily="34" charset="0"/>
                        <a:ea typeface="Calibri"/>
                        <a:cs typeface="Tahoma"/>
                      </a:endParaRPr>
                    </a:p>
                  </a:txBody>
                  <a:tcPr marL="10351" marR="14332"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DBE5F1"/>
                    </a:solidFill>
                  </a:tcPr>
                </a:tc>
              </a:tr>
            </a:tbl>
          </a:graphicData>
        </a:graphic>
      </p:graphicFrame>
      <p:pic>
        <p:nvPicPr>
          <p:cNvPr id="27660" name="Picture 3"/>
          <p:cNvPicPr>
            <a:picLocks noChangeAspect="1" noChangeArrowheads="1"/>
          </p:cNvPicPr>
          <p:nvPr/>
        </p:nvPicPr>
        <p:blipFill>
          <a:blip r:embed="rId3"/>
          <a:srcRect/>
          <a:stretch>
            <a:fillRect/>
          </a:stretch>
        </p:blipFill>
        <p:spPr bwMode="auto">
          <a:xfrm>
            <a:off x="250825" y="3500438"/>
            <a:ext cx="4452938" cy="2305050"/>
          </a:xfrm>
          <a:prstGeom prst="rect">
            <a:avLst/>
          </a:prstGeom>
          <a:noFill/>
          <a:ln w="9525">
            <a:noFill/>
            <a:miter lim="800000"/>
            <a:headEnd/>
            <a:tailEnd/>
          </a:ln>
        </p:spPr>
      </p:pic>
      <p:pic>
        <p:nvPicPr>
          <p:cNvPr id="27661" name="Picture 4"/>
          <p:cNvPicPr>
            <a:picLocks noChangeAspect="1" noChangeArrowheads="1"/>
          </p:cNvPicPr>
          <p:nvPr/>
        </p:nvPicPr>
        <p:blipFill>
          <a:blip r:embed="rId4"/>
          <a:srcRect/>
          <a:stretch>
            <a:fillRect/>
          </a:stretch>
        </p:blipFill>
        <p:spPr bwMode="auto">
          <a:xfrm>
            <a:off x="4722813" y="3500438"/>
            <a:ext cx="4097337" cy="2297112"/>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0" y="0"/>
            <a:ext cx="8786813" cy="49212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spcBef>
                <a:spcPct val="50000"/>
              </a:spcBef>
              <a:defRPr/>
            </a:pPr>
            <a:r>
              <a:rPr lang="pl-PL" sz="2600" b="1" dirty="0">
                <a:solidFill>
                  <a:schemeClr val="tx1"/>
                </a:solidFill>
                <a:latin typeface="Candara" pitchFamily="34" charset="0"/>
              </a:rPr>
              <a:t>Projekty wpisane do Gminnego Programu Rewitalizacji</a:t>
            </a:r>
            <a:endParaRPr lang="pl-PL" sz="2600" b="1" dirty="0">
              <a:solidFill>
                <a:schemeClr val="tx1"/>
              </a:solidFill>
              <a:latin typeface="Candara" pitchFamily="34" charset="0"/>
            </a:endParaRPr>
          </a:p>
        </p:txBody>
      </p:sp>
      <p:graphicFrame>
        <p:nvGraphicFramePr>
          <p:cNvPr id="5" name="Tabela 4"/>
          <p:cNvGraphicFramePr>
            <a:graphicFrameLocks noGrp="1"/>
          </p:cNvGraphicFramePr>
          <p:nvPr/>
        </p:nvGraphicFramePr>
        <p:xfrm>
          <a:off x="250825" y="765175"/>
          <a:ext cx="8569325" cy="2763838"/>
        </p:xfrm>
        <a:graphic>
          <a:graphicData uri="http://schemas.openxmlformats.org/drawingml/2006/table">
            <a:tbl>
              <a:tblPr/>
              <a:tblGrid>
                <a:gridCol w="8568952"/>
              </a:tblGrid>
              <a:tr h="266863">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pl-PL" sz="1800" b="1" dirty="0" smtClean="0">
                          <a:solidFill>
                            <a:srgbClr val="FFFFFF"/>
                          </a:solidFill>
                          <a:latin typeface="Candara" pitchFamily="34" charset="0"/>
                          <a:ea typeface="Times New Roman"/>
                          <a:cs typeface="Times New Roman"/>
                        </a:rPr>
                        <a:t>Zadanie </a:t>
                      </a:r>
                      <a:r>
                        <a:rPr lang="pl-PL" sz="1800" b="1" dirty="0" smtClean="0">
                          <a:solidFill>
                            <a:schemeClr val="bg1"/>
                          </a:solidFill>
                          <a:latin typeface="Candara" pitchFamily="34" charset="0"/>
                          <a:ea typeface="Times New Roman"/>
                          <a:cs typeface="Times New Roman"/>
                        </a:rPr>
                        <a:t>1.2. </a:t>
                      </a:r>
                      <a:r>
                        <a:rPr lang="pl-PL" sz="1800" b="1" kern="1200" baseline="0" dirty="0" smtClean="0">
                          <a:solidFill>
                            <a:schemeClr val="bg1"/>
                          </a:solidFill>
                          <a:latin typeface="Candara" pitchFamily="34" charset="0"/>
                          <a:ea typeface="+mn-ea"/>
                          <a:cs typeface="+mn-cs"/>
                        </a:rPr>
                        <a:t>Wspólne projektowanie przestrzeni – zaprojektujmy plac zabaw </a:t>
                      </a:r>
                      <a:endParaRPr lang="pl-PL" sz="1800" b="1" kern="1200" baseline="0" dirty="0" smtClean="0">
                        <a:solidFill>
                          <a:schemeClr val="tx1"/>
                        </a:solidFill>
                        <a:latin typeface="Candara" pitchFamily="34" charset="0"/>
                        <a:ea typeface="+mn-ea"/>
                        <a:cs typeface="+mn-cs"/>
                      </a:endParaRPr>
                    </a:p>
                  </a:txBody>
                  <a:tcPr marL="10351" marR="14332"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002060"/>
                    </a:solidFill>
                  </a:tcPr>
                </a:tc>
              </a:tr>
              <a:tr h="263680">
                <a:tc>
                  <a:txBody>
                    <a:bodyPr/>
                    <a:lstStyle/>
                    <a:p>
                      <a:pPr algn="ctr">
                        <a:lnSpc>
                          <a:spcPct val="115000"/>
                        </a:lnSpc>
                        <a:spcBef>
                          <a:spcPts val="600"/>
                        </a:spcBef>
                        <a:spcAft>
                          <a:spcPts val="0"/>
                        </a:spcAft>
                      </a:pPr>
                      <a:r>
                        <a:rPr lang="pl-PL" sz="1800" b="1" kern="50" dirty="0" smtClean="0">
                          <a:solidFill>
                            <a:srgbClr val="00000A"/>
                          </a:solidFill>
                          <a:latin typeface="Candara" pitchFamily="34" charset="0"/>
                          <a:ea typeface="Calibri"/>
                          <a:cs typeface="Tahoma"/>
                        </a:rPr>
                        <a:t>Miasto Skała - centrum</a:t>
                      </a:r>
                      <a:endParaRPr lang="pl-PL" sz="1800" kern="50" dirty="0">
                        <a:solidFill>
                          <a:srgbClr val="00000A"/>
                        </a:solidFill>
                        <a:latin typeface="Candara" pitchFamily="34" charset="0"/>
                        <a:ea typeface="Calibri"/>
                        <a:cs typeface="Tahoma"/>
                      </a:endParaRPr>
                    </a:p>
                  </a:txBody>
                  <a:tcPr marL="10351" marR="14332"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DBE5F1"/>
                    </a:solidFill>
                  </a:tcPr>
                </a:tc>
              </a:tr>
              <a:tr h="2133753">
                <a:tc>
                  <a:txBody>
                    <a:bodyPr/>
                    <a:lstStyle/>
                    <a:p>
                      <a:pPr marL="85725" marR="0" indent="0" algn="just" defTabSz="914400" rtl="0" eaLnBrk="1" fontAlgn="auto" latinLnBrk="0" hangingPunct="1">
                        <a:lnSpc>
                          <a:spcPct val="100000"/>
                        </a:lnSpc>
                        <a:spcBef>
                          <a:spcPts val="0"/>
                        </a:spcBef>
                        <a:spcAft>
                          <a:spcPts val="0"/>
                        </a:spcAft>
                        <a:buClrTx/>
                        <a:buSzTx/>
                        <a:buFontTx/>
                        <a:buNone/>
                        <a:tabLst>
                          <a:tab pos="8429625" algn="l"/>
                        </a:tabLst>
                        <a:defRPr/>
                      </a:pPr>
                      <a:r>
                        <a:rPr lang="pl-PL" sz="1800" kern="1200" dirty="0" smtClean="0">
                          <a:solidFill>
                            <a:schemeClr val="tx1"/>
                          </a:solidFill>
                          <a:latin typeface="Candara" pitchFamily="34" charset="0"/>
                          <a:ea typeface="+mn-ea"/>
                          <a:cs typeface="+mn-cs"/>
                        </a:rPr>
                        <a:t>Celem zadania jest przygotowanie założeń i scenariusza warsztatu terenowego (wspólne projektowanie przestrzeni publicznej przez jej użytkowników). Kolejnym krokiem jest projektowanie z mieszkańcami przestrzeni publicznej: placu zabaw dla dzieci, miejsca spotkań dla dzieci starszych i młodzieży, przestrzeni służącej spotkaniom mieszkańców, aranżacja zieleni. Działanie pozwoli wzmocnić poczucie własności mieszkańców, a także przyczyni się do zaangażowania własnej przestrzeni, z której będą korzystać mieszkańcy.</a:t>
                      </a:r>
                    </a:p>
                  </a:txBody>
                  <a:tcPr marL="10351" marR="14332"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DBE5F1"/>
                    </a:solidFill>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0" y="0"/>
            <a:ext cx="8786813" cy="49212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spcBef>
                <a:spcPct val="50000"/>
              </a:spcBef>
              <a:defRPr/>
            </a:pPr>
            <a:r>
              <a:rPr lang="pl-PL" sz="2600" b="1" dirty="0">
                <a:solidFill>
                  <a:schemeClr val="tx1"/>
                </a:solidFill>
                <a:latin typeface="Candara" pitchFamily="34" charset="0"/>
              </a:rPr>
              <a:t>Projekty wpisane do Gminnego Programu Rewitalizacji</a:t>
            </a:r>
            <a:endParaRPr lang="pl-PL" sz="2600" b="1" dirty="0">
              <a:solidFill>
                <a:schemeClr val="tx1"/>
              </a:solidFill>
              <a:latin typeface="Candara" pitchFamily="34" charset="0"/>
            </a:endParaRPr>
          </a:p>
        </p:txBody>
      </p:sp>
      <p:graphicFrame>
        <p:nvGraphicFramePr>
          <p:cNvPr id="5" name="Tabela 4"/>
          <p:cNvGraphicFramePr>
            <a:graphicFrameLocks noGrp="1"/>
          </p:cNvGraphicFramePr>
          <p:nvPr/>
        </p:nvGraphicFramePr>
        <p:xfrm>
          <a:off x="250825" y="765175"/>
          <a:ext cx="8569325" cy="5184775"/>
        </p:xfrm>
        <a:graphic>
          <a:graphicData uri="http://schemas.openxmlformats.org/drawingml/2006/table">
            <a:tbl>
              <a:tblPr/>
              <a:tblGrid>
                <a:gridCol w="8568952"/>
              </a:tblGrid>
              <a:tr h="852209">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pl-PL" sz="1800" b="1" dirty="0" smtClean="0">
                          <a:solidFill>
                            <a:srgbClr val="FFFFFF"/>
                          </a:solidFill>
                          <a:latin typeface="Candara" pitchFamily="34" charset="0"/>
                          <a:ea typeface="Times New Roman"/>
                          <a:cs typeface="Times New Roman"/>
                        </a:rPr>
                        <a:t>Zadanie 1.3. </a:t>
                      </a:r>
                      <a:r>
                        <a:rPr lang="pl-PL" sz="1800" b="1" kern="1200" baseline="0" dirty="0" smtClean="0">
                          <a:solidFill>
                            <a:schemeClr val="bg1"/>
                          </a:solidFill>
                          <a:latin typeface="Candara" pitchFamily="34" charset="0"/>
                          <a:ea typeface="+mn-ea"/>
                          <a:cs typeface="+mn-cs"/>
                        </a:rPr>
                        <a:t>Centrum Aktywności Społecznej i Gospodarczej Skały </a:t>
                      </a:r>
                      <a:br>
                        <a:rPr lang="pl-PL" sz="1800" b="1" kern="1200" baseline="0" dirty="0" smtClean="0">
                          <a:solidFill>
                            <a:schemeClr val="bg1"/>
                          </a:solidFill>
                          <a:latin typeface="Candara" pitchFamily="34" charset="0"/>
                          <a:ea typeface="+mn-ea"/>
                          <a:cs typeface="+mn-cs"/>
                        </a:rPr>
                      </a:br>
                      <a:r>
                        <a:rPr lang="pl-PL" sz="1800" b="1" kern="1200" baseline="0" dirty="0" smtClean="0">
                          <a:solidFill>
                            <a:schemeClr val="bg1"/>
                          </a:solidFill>
                          <a:latin typeface="Candara" pitchFamily="34" charset="0"/>
                          <a:ea typeface="+mn-ea"/>
                          <a:cs typeface="+mn-cs"/>
                        </a:rPr>
                        <a:t>- Modernizacja budynku tzw. „Starego Liceum” </a:t>
                      </a:r>
                      <a:r>
                        <a:rPr lang="pl-PL" sz="1800" b="1" kern="1200" baseline="0" dirty="0" smtClean="0">
                          <a:solidFill>
                            <a:schemeClr val="tx1"/>
                          </a:solidFill>
                          <a:latin typeface="Candara" pitchFamily="34" charset="0"/>
                          <a:ea typeface="+mn-ea"/>
                          <a:cs typeface="+mn-cs"/>
                        </a:rPr>
                        <a:t>	</a:t>
                      </a:r>
                    </a:p>
                  </a:txBody>
                  <a:tcPr marL="10351" marR="14332"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002060"/>
                    </a:solidFill>
                  </a:tcPr>
                </a:tc>
              </a:tr>
              <a:tr h="270315">
                <a:tc>
                  <a:txBody>
                    <a:bodyPr/>
                    <a:lstStyle/>
                    <a:p>
                      <a:pPr algn="ctr">
                        <a:lnSpc>
                          <a:spcPct val="115000"/>
                        </a:lnSpc>
                        <a:spcBef>
                          <a:spcPts val="600"/>
                        </a:spcBef>
                        <a:spcAft>
                          <a:spcPts val="0"/>
                        </a:spcAft>
                      </a:pPr>
                      <a:r>
                        <a:rPr lang="pl-PL" sz="1400" b="1" kern="50" dirty="0" smtClean="0">
                          <a:solidFill>
                            <a:srgbClr val="00000A"/>
                          </a:solidFill>
                          <a:latin typeface="Candara" pitchFamily="34" charset="0"/>
                          <a:ea typeface="Calibri"/>
                          <a:cs typeface="Tahoma"/>
                        </a:rPr>
                        <a:t>Miasto Skała - centrum</a:t>
                      </a:r>
                      <a:endParaRPr lang="pl-PL" sz="1400" kern="50" dirty="0">
                        <a:solidFill>
                          <a:srgbClr val="00000A"/>
                        </a:solidFill>
                        <a:latin typeface="Candara" pitchFamily="34" charset="0"/>
                        <a:ea typeface="Calibri"/>
                        <a:cs typeface="Tahoma"/>
                      </a:endParaRPr>
                    </a:p>
                  </a:txBody>
                  <a:tcPr marL="10351" marR="14332"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DBE5F1"/>
                    </a:solidFill>
                  </a:tcPr>
                </a:tc>
              </a:tr>
              <a:tr h="406205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1800" kern="1200" dirty="0" smtClean="0">
                          <a:solidFill>
                            <a:schemeClr val="tx1"/>
                          </a:solidFill>
                          <a:latin typeface="+mn-lt"/>
                          <a:ea typeface="+mn-ea"/>
                          <a:cs typeface="+mn-cs"/>
                        </a:rPr>
                        <a:t>Głównym celem zadania jest modernizacja budynku tzw. „starego liceum” znajdującego się przy ul. Langiewicza 8, będącego miejscem siedziby głównych organizacji i stowarzyszeń działających na terenie miasta. Projekt zakłada wykonanie podstawowych robót budowlanych na terenie liceum oraz dawnego internatu położonego obok. Dzięki jego realizacji miasto zyska profesjonalne centrum administracyjno – społeczno – gospodarczo –kulturalne, które będzie mieściło się w tychże budynkach. Ponadto, stowarzyszenia będą  miały możliwość poszerzenia swojej działalności oraz skupiania większej ilości zainteresowanych osób. </a:t>
                      </a:r>
                    </a:p>
                    <a:p>
                      <a:endParaRPr lang="pl-PL" sz="1600" kern="1200" baseline="0" dirty="0" smtClean="0">
                        <a:solidFill>
                          <a:schemeClr val="tx1"/>
                        </a:solidFill>
                        <a:latin typeface="Candara" pitchFamily="34" charset="0"/>
                        <a:ea typeface="+mn-ea"/>
                        <a:cs typeface="+mn-cs"/>
                      </a:endParaRPr>
                    </a:p>
                  </a:txBody>
                  <a:tcPr marL="10351" marR="14332"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DBE5F1"/>
                    </a:solidFill>
                  </a:tcPr>
                </a:tc>
              </a:tr>
            </a:tbl>
          </a:graphicData>
        </a:graphic>
      </p:graphicFrame>
      <p:pic>
        <p:nvPicPr>
          <p:cNvPr id="31756" name="Picture 1"/>
          <p:cNvPicPr>
            <a:picLocks noChangeAspect="1" noChangeArrowheads="1"/>
          </p:cNvPicPr>
          <p:nvPr/>
        </p:nvPicPr>
        <p:blipFill>
          <a:blip r:embed="rId3"/>
          <a:srcRect/>
          <a:stretch>
            <a:fillRect/>
          </a:stretch>
        </p:blipFill>
        <p:spPr bwMode="auto">
          <a:xfrm>
            <a:off x="5219700" y="3789363"/>
            <a:ext cx="3600450" cy="2154237"/>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0" y="0"/>
            <a:ext cx="8786813" cy="49212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spcBef>
                <a:spcPct val="50000"/>
              </a:spcBef>
              <a:defRPr/>
            </a:pPr>
            <a:r>
              <a:rPr lang="pl-PL" sz="2600" b="1" dirty="0">
                <a:solidFill>
                  <a:schemeClr val="tx1"/>
                </a:solidFill>
                <a:latin typeface="Candara" pitchFamily="34" charset="0"/>
              </a:rPr>
              <a:t>Projekty wpisane do Gminnego Programu Rewitalizacji</a:t>
            </a:r>
            <a:endParaRPr lang="pl-PL" sz="2600" b="1" dirty="0">
              <a:solidFill>
                <a:schemeClr val="tx1"/>
              </a:solidFill>
              <a:latin typeface="Candara" pitchFamily="34" charset="0"/>
            </a:endParaRPr>
          </a:p>
        </p:txBody>
      </p:sp>
      <p:graphicFrame>
        <p:nvGraphicFramePr>
          <p:cNvPr id="5" name="Tabela 4"/>
          <p:cNvGraphicFramePr>
            <a:graphicFrameLocks noGrp="1"/>
          </p:cNvGraphicFramePr>
          <p:nvPr/>
        </p:nvGraphicFramePr>
        <p:xfrm>
          <a:off x="250825" y="823913"/>
          <a:ext cx="8569325" cy="5126037"/>
        </p:xfrm>
        <a:graphic>
          <a:graphicData uri="http://schemas.openxmlformats.org/drawingml/2006/table">
            <a:tbl>
              <a:tblPr/>
              <a:tblGrid>
                <a:gridCol w="8568952"/>
              </a:tblGrid>
              <a:tr h="652143">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pl-PL" sz="1800" b="1" dirty="0" smtClean="0">
                          <a:solidFill>
                            <a:srgbClr val="FFFFFF"/>
                          </a:solidFill>
                          <a:latin typeface="Candara" pitchFamily="34" charset="0"/>
                          <a:ea typeface="Times New Roman"/>
                          <a:cs typeface="Times New Roman"/>
                        </a:rPr>
                        <a:t>Zadanie 1.4 </a:t>
                      </a:r>
                      <a:r>
                        <a:rPr lang="pl-PL" sz="1800" b="1" kern="1200" baseline="0" dirty="0" smtClean="0">
                          <a:solidFill>
                            <a:schemeClr val="bg1"/>
                          </a:solidFill>
                          <a:latin typeface="Candara" pitchFamily="34" charset="0"/>
                          <a:ea typeface="+mn-ea"/>
                          <a:cs typeface="+mn-cs"/>
                        </a:rPr>
                        <a:t>Rozwój gospodarczy terenu Strefy Aktywności Gospodarczej </a:t>
                      </a:r>
                      <a:r>
                        <a:rPr lang="pl-PL" sz="1800" b="1" kern="1200" baseline="0" dirty="0" smtClean="0">
                          <a:solidFill>
                            <a:schemeClr val="tx1"/>
                          </a:solidFill>
                          <a:latin typeface="Candara" pitchFamily="34" charset="0"/>
                          <a:ea typeface="+mn-ea"/>
                          <a:cs typeface="+mn-cs"/>
                        </a:rPr>
                        <a:t>	</a:t>
                      </a:r>
                    </a:p>
                  </a:txBody>
                  <a:tcPr marL="10351" marR="14332"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002060"/>
                    </a:solidFill>
                  </a:tcPr>
                </a:tc>
              </a:tr>
              <a:tr h="329164">
                <a:tc>
                  <a:txBody>
                    <a:bodyPr/>
                    <a:lstStyle/>
                    <a:p>
                      <a:pPr marL="0" marR="0" indent="0" algn="ctr" defTabSz="914400" rtl="0" eaLnBrk="1" fontAlgn="auto" latinLnBrk="0" hangingPunct="1">
                        <a:lnSpc>
                          <a:spcPct val="115000"/>
                        </a:lnSpc>
                        <a:spcBef>
                          <a:spcPts val="600"/>
                        </a:spcBef>
                        <a:spcAft>
                          <a:spcPts val="0"/>
                        </a:spcAft>
                        <a:buClrTx/>
                        <a:buSzTx/>
                        <a:buFontTx/>
                        <a:buNone/>
                        <a:tabLst/>
                        <a:defRPr/>
                      </a:pPr>
                      <a:r>
                        <a:rPr lang="pl-PL" sz="1600" b="1" kern="50" dirty="0" smtClean="0">
                          <a:solidFill>
                            <a:srgbClr val="00000A"/>
                          </a:solidFill>
                          <a:latin typeface="Candara" pitchFamily="34" charset="0"/>
                          <a:ea typeface="Calibri"/>
                          <a:cs typeface="Tahoma"/>
                        </a:rPr>
                        <a:t>Miasto Skała - centrum</a:t>
                      </a:r>
                      <a:endParaRPr lang="pl-PL" sz="1600" kern="50" dirty="0" smtClean="0">
                        <a:solidFill>
                          <a:srgbClr val="00000A"/>
                        </a:solidFill>
                        <a:latin typeface="Candara" pitchFamily="34" charset="0"/>
                        <a:ea typeface="Calibri"/>
                        <a:cs typeface="Tahoma"/>
                      </a:endParaRPr>
                    </a:p>
                  </a:txBody>
                  <a:tcPr marL="10351" marR="14332"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DBE5F1"/>
                    </a:solidFill>
                  </a:tcPr>
                </a:tc>
              </a:tr>
              <a:tr h="4144589">
                <a:tc>
                  <a:txBody>
                    <a:bodyPr/>
                    <a:lstStyle/>
                    <a:p>
                      <a:pPr marL="93663" marR="0" indent="0" algn="just" defTabSz="914400" rtl="0" eaLnBrk="1" fontAlgn="auto" latinLnBrk="0" hangingPunct="1">
                        <a:lnSpc>
                          <a:spcPct val="115000"/>
                        </a:lnSpc>
                        <a:spcBef>
                          <a:spcPts val="600"/>
                        </a:spcBef>
                        <a:spcAft>
                          <a:spcPts val="0"/>
                        </a:spcAft>
                        <a:buClrTx/>
                        <a:buSzTx/>
                        <a:buFontTx/>
                        <a:buNone/>
                        <a:tabLst/>
                        <a:defRPr/>
                      </a:pPr>
                      <a:r>
                        <a:rPr lang="pl-PL" sz="1800" kern="1200" dirty="0" smtClean="0">
                          <a:solidFill>
                            <a:schemeClr val="tx1"/>
                          </a:solidFill>
                          <a:latin typeface="+mn-lt"/>
                          <a:ea typeface="+mn-ea"/>
                          <a:cs typeface="+mn-cs"/>
                        </a:rPr>
                        <a:t>W obszarze rewitalizacji znajduje się Strefa Aktywności Gospodarczej, której budowę zakończono w 2014 r. Obecnie w Strefie rozpoczyna działalność 3 przedsiębiorców. Celem zadania jest przygotowanie skutecznego pakietu promocyjnego dla tego terenu. Efektem będzie przyciąganie nowych inwestorów na tereny strefy oraz poprawa sytuacji na lokalnym rynku pracy. </a:t>
                      </a:r>
                    </a:p>
                    <a:p>
                      <a:pPr marL="93663" marR="0" indent="0" algn="just" defTabSz="914400" rtl="0" eaLnBrk="1" fontAlgn="auto" latinLnBrk="0" hangingPunct="1">
                        <a:lnSpc>
                          <a:spcPct val="115000"/>
                        </a:lnSpc>
                        <a:spcBef>
                          <a:spcPts val="600"/>
                        </a:spcBef>
                        <a:spcAft>
                          <a:spcPts val="0"/>
                        </a:spcAft>
                        <a:buClrTx/>
                        <a:buSzTx/>
                        <a:buFontTx/>
                        <a:buNone/>
                        <a:tabLst/>
                        <a:defRPr/>
                      </a:pPr>
                      <a:r>
                        <a:rPr lang="pl-PL" sz="1600" kern="1200" baseline="0" dirty="0" smtClean="0">
                          <a:solidFill>
                            <a:schemeClr val="tx1"/>
                          </a:solidFill>
                          <a:latin typeface="Candara" pitchFamily="34" charset="0"/>
                          <a:ea typeface="+mn-ea"/>
                          <a:cs typeface="+mn-cs"/>
                        </a:rPr>
                        <a:t>	</a:t>
                      </a:r>
                    </a:p>
                    <a:p>
                      <a:pPr marL="0" marR="0" indent="0" algn="just" defTabSz="914400" rtl="0" eaLnBrk="1" fontAlgn="auto" latinLnBrk="0" hangingPunct="1">
                        <a:lnSpc>
                          <a:spcPct val="115000"/>
                        </a:lnSpc>
                        <a:spcBef>
                          <a:spcPts val="600"/>
                        </a:spcBef>
                        <a:spcAft>
                          <a:spcPts val="0"/>
                        </a:spcAft>
                        <a:buClrTx/>
                        <a:buSzTx/>
                        <a:buFontTx/>
                        <a:buNone/>
                        <a:tabLst/>
                        <a:defRPr/>
                      </a:pPr>
                      <a:r>
                        <a:rPr lang="pl-PL" sz="1600" kern="1200" baseline="0" dirty="0" smtClean="0">
                          <a:solidFill>
                            <a:schemeClr val="tx1"/>
                          </a:solidFill>
                          <a:latin typeface="Candara" pitchFamily="34" charset="0"/>
                          <a:ea typeface="+mn-ea"/>
                          <a:cs typeface="+mn-cs"/>
                        </a:rPr>
                        <a:t>	</a:t>
                      </a:r>
                    </a:p>
                    <a:p>
                      <a:pPr algn="l">
                        <a:lnSpc>
                          <a:spcPct val="115000"/>
                        </a:lnSpc>
                        <a:spcBef>
                          <a:spcPts val="600"/>
                        </a:spcBef>
                        <a:spcAft>
                          <a:spcPts val="0"/>
                        </a:spcAft>
                      </a:pPr>
                      <a:endParaRPr lang="pl-PL" sz="1400" b="1" kern="50" dirty="0">
                        <a:solidFill>
                          <a:srgbClr val="00000A"/>
                        </a:solidFill>
                        <a:latin typeface="Candara" pitchFamily="34" charset="0"/>
                        <a:ea typeface="Calibri"/>
                        <a:cs typeface="Tahoma"/>
                      </a:endParaRPr>
                    </a:p>
                  </a:txBody>
                  <a:tcPr marL="10351" marR="14332"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DBE5F1"/>
                    </a:solidFill>
                  </a:tcPr>
                </a:tc>
              </a:tr>
            </a:tbl>
          </a:graphicData>
        </a:graphic>
      </p:graphicFrame>
      <p:pic>
        <p:nvPicPr>
          <p:cNvPr id="33804" name="Picture 1"/>
          <p:cNvPicPr>
            <a:picLocks noChangeAspect="1" noChangeArrowheads="1"/>
          </p:cNvPicPr>
          <p:nvPr/>
        </p:nvPicPr>
        <p:blipFill>
          <a:blip r:embed="rId3"/>
          <a:srcRect/>
          <a:stretch>
            <a:fillRect/>
          </a:stretch>
        </p:blipFill>
        <p:spPr bwMode="auto">
          <a:xfrm>
            <a:off x="4200525" y="3357563"/>
            <a:ext cx="4673600" cy="2592387"/>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0" y="0"/>
            <a:ext cx="8786813" cy="49212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spcBef>
                <a:spcPct val="50000"/>
              </a:spcBef>
              <a:defRPr/>
            </a:pPr>
            <a:r>
              <a:rPr lang="pl-PL" sz="2600" b="1" dirty="0">
                <a:solidFill>
                  <a:schemeClr val="tx1"/>
                </a:solidFill>
                <a:latin typeface="Candara" pitchFamily="34" charset="0"/>
              </a:rPr>
              <a:t>Projekty wpisane do Gminnego Programu Rewitalizacji</a:t>
            </a:r>
            <a:endParaRPr lang="pl-PL" sz="2600" b="1" dirty="0">
              <a:solidFill>
                <a:schemeClr val="tx1"/>
              </a:solidFill>
              <a:latin typeface="Candara" pitchFamily="34" charset="0"/>
            </a:endParaRPr>
          </a:p>
        </p:txBody>
      </p:sp>
      <p:graphicFrame>
        <p:nvGraphicFramePr>
          <p:cNvPr id="3" name="Tabela 2"/>
          <p:cNvGraphicFramePr>
            <a:graphicFrameLocks noGrp="1"/>
          </p:cNvGraphicFramePr>
          <p:nvPr/>
        </p:nvGraphicFramePr>
        <p:xfrm>
          <a:off x="250825" y="765175"/>
          <a:ext cx="8569325" cy="3633788"/>
        </p:xfrm>
        <a:graphic>
          <a:graphicData uri="http://schemas.openxmlformats.org/drawingml/2006/table">
            <a:tbl>
              <a:tblPr/>
              <a:tblGrid>
                <a:gridCol w="8568952"/>
              </a:tblGrid>
              <a:tr h="492020">
                <a:tc>
                  <a:txBody>
                    <a:bodyPr/>
                    <a:lstStyle/>
                    <a:p>
                      <a:pPr algn="ctr"/>
                      <a:r>
                        <a:rPr lang="pl-PL" sz="1800" b="1" dirty="0" smtClean="0">
                          <a:solidFill>
                            <a:srgbClr val="FFFFFF"/>
                          </a:solidFill>
                          <a:latin typeface="Candara" pitchFamily="34" charset="0"/>
                          <a:ea typeface="Times New Roman"/>
                          <a:cs typeface="Times New Roman"/>
                        </a:rPr>
                        <a:t>Zadanie 2.1 </a:t>
                      </a:r>
                      <a:r>
                        <a:rPr lang="pl-PL" sz="1800" b="1" kern="1200" baseline="0" dirty="0" smtClean="0">
                          <a:solidFill>
                            <a:schemeClr val="bg1"/>
                          </a:solidFill>
                          <a:latin typeface="Candara" pitchFamily="34" charset="0"/>
                          <a:ea typeface="+mn-ea"/>
                          <a:cs typeface="+mn-cs"/>
                        </a:rPr>
                        <a:t>Piękna Minoga – </a:t>
                      </a:r>
                    </a:p>
                    <a:p>
                      <a:pPr algn="ctr"/>
                      <a:r>
                        <a:rPr lang="pl-PL" sz="1800" b="1" kern="1200" baseline="0" dirty="0" smtClean="0">
                          <a:solidFill>
                            <a:schemeClr val="bg1"/>
                          </a:solidFill>
                          <a:latin typeface="Candara" pitchFamily="34" charset="0"/>
                          <a:ea typeface="+mn-ea"/>
                          <a:cs typeface="+mn-cs"/>
                        </a:rPr>
                        <a:t>aranżacja przestrzeni publicznej w centrum miejscowości Minoga </a:t>
                      </a:r>
                      <a:r>
                        <a:rPr lang="pl-PL" sz="1800" b="1" kern="1200" baseline="0" dirty="0" smtClean="0">
                          <a:solidFill>
                            <a:schemeClr val="tx1"/>
                          </a:solidFill>
                          <a:latin typeface="Candara" pitchFamily="34" charset="0"/>
                          <a:ea typeface="+mn-ea"/>
                          <a:cs typeface="+mn-cs"/>
                        </a:rPr>
                        <a:t>	</a:t>
                      </a:r>
                    </a:p>
                  </a:txBody>
                  <a:tcPr marL="10351" marR="14332"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002060"/>
                    </a:solidFill>
                  </a:tcPr>
                </a:tc>
              </a:tr>
              <a:tr h="266283">
                <a:tc>
                  <a:txBody>
                    <a:bodyPr/>
                    <a:lstStyle/>
                    <a:p>
                      <a:pPr algn="ctr">
                        <a:lnSpc>
                          <a:spcPct val="115000"/>
                        </a:lnSpc>
                        <a:spcBef>
                          <a:spcPts val="600"/>
                        </a:spcBef>
                        <a:spcAft>
                          <a:spcPts val="0"/>
                        </a:spcAft>
                      </a:pPr>
                      <a:r>
                        <a:rPr lang="pl-PL" sz="1800" b="1" kern="50" dirty="0" smtClean="0">
                          <a:solidFill>
                            <a:srgbClr val="00000A"/>
                          </a:solidFill>
                          <a:latin typeface="Candara" pitchFamily="34" charset="0"/>
                          <a:ea typeface="Calibri"/>
                          <a:cs typeface="Tahoma"/>
                        </a:rPr>
                        <a:t>Minoga</a:t>
                      </a:r>
                      <a:endParaRPr lang="pl-PL" sz="1800" kern="50" dirty="0">
                        <a:solidFill>
                          <a:srgbClr val="00000A"/>
                        </a:solidFill>
                        <a:latin typeface="Candara" pitchFamily="34" charset="0"/>
                        <a:ea typeface="Calibri"/>
                        <a:cs typeface="Tahoma"/>
                      </a:endParaRPr>
                    </a:p>
                  </a:txBody>
                  <a:tcPr marL="10351" marR="14332"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DBE5F1"/>
                    </a:solidFill>
                  </a:tcPr>
                </a:tc>
              </a:tr>
              <a:tr h="2770088">
                <a:tc>
                  <a:txBody>
                    <a:bodyPr/>
                    <a:lstStyle/>
                    <a:p>
                      <a:pPr marL="93663" marR="0" indent="0" algn="just" defTabSz="914400" rtl="0" eaLnBrk="1" fontAlgn="auto" latinLnBrk="0" hangingPunct="1">
                        <a:lnSpc>
                          <a:spcPct val="100000"/>
                        </a:lnSpc>
                        <a:spcBef>
                          <a:spcPts val="0"/>
                        </a:spcBef>
                        <a:spcAft>
                          <a:spcPts val="0"/>
                        </a:spcAft>
                        <a:buClrTx/>
                        <a:buSzTx/>
                        <a:buFontTx/>
                        <a:buNone/>
                        <a:tabLst>
                          <a:tab pos="93663" algn="l"/>
                          <a:tab pos="8434388" algn="l"/>
                        </a:tabLst>
                        <a:defRPr/>
                      </a:pPr>
                      <a:r>
                        <a:rPr lang="pl-PL" sz="1800" kern="1200" dirty="0" smtClean="0">
                          <a:solidFill>
                            <a:schemeClr val="tx1"/>
                          </a:solidFill>
                          <a:latin typeface="Candara" pitchFamily="34" charset="0"/>
                          <a:ea typeface="+mn-ea"/>
                          <a:cs typeface="+mn-cs"/>
                        </a:rPr>
                        <a:t>Głównym celem projektu jest realizacja koncepcji zagospodarowania przestrzeni centralnej, publicznej, miejscowości Minoga od terenu przeznaczonego na parking w centrum wsi przez całą Aleję Kasztanową. Zadanie przewiduje m.in. utworzenie ścieżek pieszo-rowerowych, parkingu, miejsc do odpoczynku. Ponadto przewiduje się także zagospodarowanie przestrzeni rekreacyjnej przy szkole podstawowej, m.in. rozbudowę placu zabaw, budowę siłowni na powietrzu czy aranżację przestrzeni przyjaznej dla mieszkańców. Realizacja tego projektu pozwoli na pobudzenie aktywności mieszkańców, zachęci ich do działania na rzecz własnej miejscowości a także budowanie więzi lokalnych. </a:t>
                      </a:r>
                    </a:p>
                  </a:txBody>
                  <a:tcPr marL="10351" marR="14332"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DBE5F1"/>
                    </a:solid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p:cNvSpPr>
          <p:nvPr>
            <p:ph type="body" idx="1"/>
          </p:nvPr>
        </p:nvSpPr>
        <p:spPr/>
        <p:txBody>
          <a:bodyPr/>
          <a:lstStyle/>
          <a:p>
            <a:pPr>
              <a:buFont typeface="Arial" charset="0"/>
              <a:buNone/>
            </a:pPr>
            <a:r>
              <a:rPr lang="pl-PL" sz="2800" smtClean="0"/>
              <a:t>Na opracowanie Gminnego Programu Rewitalizacji Gmina Skała pozyskała dofinansowanie ze środków Unii  Europejskiej. </a:t>
            </a:r>
          </a:p>
          <a:p>
            <a:pPr>
              <a:buFont typeface="Arial" charset="0"/>
              <a:buNone/>
            </a:pPr>
            <a:r>
              <a:rPr lang="pl-PL" sz="2800" smtClean="0"/>
              <a:t>Umową nr IXA/645/PR/16 z dnia 26 września 2016 r. zawartą przez Gminę Skała z Województwem Małopolskim, Województwo zobowiązało się do przekazania Gminie Skała dotacji w wysokości do 106 200,00 zł na realizację projektu, którego łączna wartość została oszacowana na kwotę 118 000,00 zł. </a:t>
            </a:r>
          </a:p>
        </p:txBody>
      </p:sp>
      <p:pic>
        <p:nvPicPr>
          <p:cNvPr id="52228" name="Picture 4"/>
          <p:cNvPicPr>
            <a:picLocks noChangeAspect="1" noChangeArrowheads="1"/>
          </p:cNvPicPr>
          <p:nvPr/>
        </p:nvPicPr>
        <p:blipFill>
          <a:blip r:embed="rId2"/>
          <a:srcRect/>
          <a:stretch>
            <a:fillRect/>
          </a:stretch>
        </p:blipFill>
        <p:spPr bwMode="auto">
          <a:xfrm>
            <a:off x="1042988" y="404813"/>
            <a:ext cx="6985000" cy="938212"/>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0" y="0"/>
            <a:ext cx="8786813" cy="49212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spcBef>
                <a:spcPct val="50000"/>
              </a:spcBef>
              <a:defRPr/>
            </a:pPr>
            <a:r>
              <a:rPr lang="pl-PL" sz="2600" b="1" dirty="0">
                <a:solidFill>
                  <a:schemeClr val="tx1"/>
                </a:solidFill>
                <a:latin typeface="Candara" pitchFamily="34" charset="0"/>
              </a:rPr>
              <a:t>Projekty wpisane do Gminnego Programu Rewitalizacji</a:t>
            </a:r>
            <a:endParaRPr lang="pl-PL" sz="2600" b="1" dirty="0">
              <a:solidFill>
                <a:schemeClr val="tx1"/>
              </a:solidFill>
              <a:latin typeface="Candara" pitchFamily="34" charset="0"/>
            </a:endParaRPr>
          </a:p>
        </p:txBody>
      </p:sp>
      <p:graphicFrame>
        <p:nvGraphicFramePr>
          <p:cNvPr id="3" name="Tabela 2"/>
          <p:cNvGraphicFramePr>
            <a:graphicFrameLocks noGrp="1"/>
          </p:cNvGraphicFramePr>
          <p:nvPr/>
        </p:nvGraphicFramePr>
        <p:xfrm>
          <a:off x="250825" y="765175"/>
          <a:ext cx="8569325" cy="5127625"/>
        </p:xfrm>
        <a:graphic>
          <a:graphicData uri="http://schemas.openxmlformats.org/drawingml/2006/table">
            <a:tbl>
              <a:tblPr/>
              <a:tblGrid>
                <a:gridCol w="8568952"/>
              </a:tblGrid>
              <a:tr h="654325">
                <a:tc>
                  <a:txBody>
                    <a:bodyPr/>
                    <a:lstStyle/>
                    <a:p>
                      <a:pPr algn="ctr"/>
                      <a:r>
                        <a:rPr lang="pl-PL" sz="1800" b="1" dirty="0" smtClean="0">
                          <a:solidFill>
                            <a:srgbClr val="FFFFFF"/>
                          </a:solidFill>
                          <a:latin typeface="Candara" pitchFamily="34" charset="0"/>
                          <a:ea typeface="Times New Roman"/>
                          <a:cs typeface="Times New Roman"/>
                        </a:rPr>
                        <a:t>Zadanie 2.2. </a:t>
                      </a:r>
                      <a:r>
                        <a:rPr lang="pl-PL" sz="1800" b="1" kern="1200" baseline="0" dirty="0" smtClean="0">
                          <a:solidFill>
                            <a:schemeClr val="bg1"/>
                          </a:solidFill>
                          <a:latin typeface="Candara" pitchFamily="34" charset="0"/>
                          <a:ea typeface="+mn-ea"/>
                          <a:cs typeface="+mn-cs"/>
                        </a:rPr>
                        <a:t>Modernizacja budynków socjalnych w miejscowości Minoga </a:t>
                      </a:r>
                    </a:p>
                    <a:p>
                      <a:pPr algn="ctr"/>
                      <a:r>
                        <a:rPr lang="pl-PL" sz="1800" b="1" kern="1200" baseline="0" dirty="0" smtClean="0">
                          <a:solidFill>
                            <a:schemeClr val="bg1"/>
                          </a:solidFill>
                          <a:latin typeface="Candara" pitchFamily="34" charset="0"/>
                          <a:ea typeface="+mn-ea"/>
                          <a:cs typeface="+mn-cs"/>
                        </a:rPr>
                        <a:t>– podniesienie standardu mieszkań socjalnych. 	</a:t>
                      </a:r>
                    </a:p>
                  </a:txBody>
                  <a:tcPr marL="10351" marR="14332"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002060"/>
                    </a:solidFill>
                  </a:tcPr>
                </a:tc>
              </a:tr>
              <a:tr h="299790">
                <a:tc>
                  <a:txBody>
                    <a:bodyPr/>
                    <a:lstStyle/>
                    <a:p>
                      <a:pPr algn="ctr">
                        <a:lnSpc>
                          <a:spcPct val="115000"/>
                        </a:lnSpc>
                        <a:spcBef>
                          <a:spcPts val="600"/>
                        </a:spcBef>
                        <a:spcAft>
                          <a:spcPts val="0"/>
                        </a:spcAft>
                      </a:pPr>
                      <a:r>
                        <a:rPr lang="pl-PL" sz="1800" b="1" kern="50" dirty="0" smtClean="0">
                          <a:solidFill>
                            <a:srgbClr val="00000A"/>
                          </a:solidFill>
                          <a:latin typeface="Candara" pitchFamily="34" charset="0"/>
                          <a:ea typeface="Calibri"/>
                          <a:cs typeface="Tahoma"/>
                        </a:rPr>
                        <a:t>Minoga</a:t>
                      </a:r>
                      <a:endParaRPr lang="pl-PL" sz="1800" kern="50" dirty="0">
                        <a:solidFill>
                          <a:srgbClr val="00000A"/>
                        </a:solidFill>
                        <a:latin typeface="Candara" pitchFamily="34" charset="0"/>
                        <a:ea typeface="Calibri"/>
                        <a:cs typeface="Tahoma"/>
                      </a:endParaRPr>
                    </a:p>
                  </a:txBody>
                  <a:tcPr marL="10351" marR="14332"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DBE5F1"/>
                    </a:solidFill>
                  </a:tcPr>
                </a:tc>
              </a:tr>
              <a:tr h="4158453">
                <a:tc>
                  <a:txBody>
                    <a:bodyPr/>
                    <a:lstStyle/>
                    <a:p>
                      <a:pPr algn="just"/>
                      <a:r>
                        <a:rPr lang="pl-PL" sz="1800" kern="1200" dirty="0" smtClean="0">
                          <a:solidFill>
                            <a:schemeClr val="tx1"/>
                          </a:solidFill>
                          <a:latin typeface="Candara" pitchFamily="34" charset="0"/>
                          <a:ea typeface="+mn-ea"/>
                          <a:cs typeface="+mn-cs"/>
                        </a:rPr>
                        <a:t>W Minodze w dwóch budynkach w gminie Skała znajduje się łącznie 8 mieszkań socjalnych. Budynki te wymagają modernizacji, a także robót budowlanych - aranżacji i zagospodarowania przestrzeni wokół. Celem jest przygotowanie koncepcji modernizacji budynków z projektem i kosztorysem oraz przeprowadzenie prac modernizacyjnych. Efektem końcowym będzie podniesienie standardu życia mieszkańców.</a:t>
                      </a:r>
                    </a:p>
                    <a:p>
                      <a:pPr marL="0" marR="0" indent="0" algn="just" defTabSz="914400" rtl="0" eaLnBrk="1" fontAlgn="auto" latinLnBrk="0" hangingPunct="1">
                        <a:lnSpc>
                          <a:spcPct val="115000"/>
                        </a:lnSpc>
                        <a:spcBef>
                          <a:spcPts val="600"/>
                        </a:spcBef>
                        <a:spcAft>
                          <a:spcPts val="0"/>
                        </a:spcAft>
                        <a:buClrTx/>
                        <a:buSzTx/>
                        <a:buFontTx/>
                        <a:buNone/>
                        <a:tabLst/>
                        <a:defRPr/>
                      </a:pPr>
                      <a:endParaRPr lang="pl-PL" sz="1800" kern="1200" baseline="0" dirty="0" smtClean="0">
                        <a:solidFill>
                          <a:schemeClr val="tx1"/>
                        </a:solidFill>
                        <a:latin typeface="Candara" pitchFamily="34" charset="0"/>
                        <a:ea typeface="+mn-ea"/>
                        <a:cs typeface="+mn-cs"/>
                      </a:endParaRPr>
                    </a:p>
                    <a:p>
                      <a:r>
                        <a:rPr lang="pl-PL" sz="1800" kern="1200" baseline="0" dirty="0" smtClean="0">
                          <a:solidFill>
                            <a:schemeClr val="tx1"/>
                          </a:solidFill>
                          <a:latin typeface="Candara" pitchFamily="34" charset="0"/>
                          <a:ea typeface="+mn-ea"/>
                          <a:cs typeface="+mn-cs"/>
                        </a:rPr>
                        <a:t>	</a:t>
                      </a:r>
                    </a:p>
                    <a:p>
                      <a:pPr marL="0" marR="0" indent="0" algn="just" defTabSz="914400" rtl="0" eaLnBrk="1" fontAlgn="auto" latinLnBrk="0" hangingPunct="1">
                        <a:lnSpc>
                          <a:spcPct val="115000"/>
                        </a:lnSpc>
                        <a:spcBef>
                          <a:spcPts val="600"/>
                        </a:spcBef>
                        <a:spcAft>
                          <a:spcPts val="0"/>
                        </a:spcAft>
                        <a:buClrTx/>
                        <a:buSzTx/>
                        <a:buFontTx/>
                        <a:buNone/>
                        <a:tabLst/>
                        <a:defRPr/>
                      </a:pPr>
                      <a:r>
                        <a:rPr lang="pl-PL" sz="1800" kern="1200" baseline="0" dirty="0" smtClean="0">
                          <a:solidFill>
                            <a:schemeClr val="tx1"/>
                          </a:solidFill>
                          <a:latin typeface="Candara" pitchFamily="34" charset="0"/>
                          <a:ea typeface="+mn-ea"/>
                          <a:cs typeface="+mn-cs"/>
                        </a:rPr>
                        <a:t>	</a:t>
                      </a:r>
                    </a:p>
                    <a:p>
                      <a:pPr algn="l">
                        <a:lnSpc>
                          <a:spcPct val="115000"/>
                        </a:lnSpc>
                        <a:spcBef>
                          <a:spcPts val="600"/>
                        </a:spcBef>
                        <a:spcAft>
                          <a:spcPts val="0"/>
                        </a:spcAft>
                      </a:pPr>
                      <a:endParaRPr lang="pl-PL" sz="1800" b="1" kern="50" dirty="0">
                        <a:solidFill>
                          <a:srgbClr val="00000A"/>
                        </a:solidFill>
                        <a:latin typeface="Candara" pitchFamily="34" charset="0"/>
                        <a:ea typeface="Calibri"/>
                        <a:cs typeface="Tahoma"/>
                      </a:endParaRPr>
                    </a:p>
                  </a:txBody>
                  <a:tcPr marL="10351" marR="14332"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DBE5F1"/>
                    </a:solidFill>
                  </a:tcPr>
                </a:tc>
              </a:tr>
            </a:tbl>
          </a:graphicData>
        </a:graphic>
      </p:graphicFrame>
      <p:pic>
        <p:nvPicPr>
          <p:cNvPr id="37900" name="Picture 2"/>
          <p:cNvPicPr>
            <a:picLocks noChangeAspect="1" noChangeArrowheads="1"/>
          </p:cNvPicPr>
          <p:nvPr/>
        </p:nvPicPr>
        <p:blipFill>
          <a:blip r:embed="rId3"/>
          <a:srcRect/>
          <a:stretch>
            <a:fillRect/>
          </a:stretch>
        </p:blipFill>
        <p:spPr bwMode="auto">
          <a:xfrm>
            <a:off x="1979613" y="3213100"/>
            <a:ext cx="6769100" cy="265112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0" y="0"/>
            <a:ext cx="8786813" cy="49212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spcBef>
                <a:spcPct val="50000"/>
              </a:spcBef>
              <a:defRPr/>
            </a:pPr>
            <a:r>
              <a:rPr lang="pl-PL" sz="2600" b="1" dirty="0">
                <a:solidFill>
                  <a:schemeClr val="tx1"/>
                </a:solidFill>
                <a:latin typeface="Candara" pitchFamily="34" charset="0"/>
              </a:rPr>
              <a:t>Projekty wpisane do Gminnego Programu Rewitalizacji</a:t>
            </a:r>
            <a:endParaRPr lang="pl-PL" sz="2600" b="1" dirty="0">
              <a:solidFill>
                <a:schemeClr val="tx1"/>
              </a:solidFill>
              <a:latin typeface="Candara" pitchFamily="34" charset="0"/>
            </a:endParaRPr>
          </a:p>
        </p:txBody>
      </p:sp>
      <p:graphicFrame>
        <p:nvGraphicFramePr>
          <p:cNvPr id="3" name="Tabela 2"/>
          <p:cNvGraphicFramePr>
            <a:graphicFrameLocks noGrp="1"/>
          </p:cNvGraphicFramePr>
          <p:nvPr/>
        </p:nvGraphicFramePr>
        <p:xfrm>
          <a:off x="250825" y="765175"/>
          <a:ext cx="8569325" cy="3028950"/>
        </p:xfrm>
        <a:graphic>
          <a:graphicData uri="http://schemas.openxmlformats.org/drawingml/2006/table">
            <a:tbl>
              <a:tblPr/>
              <a:tblGrid>
                <a:gridCol w="8568952"/>
              </a:tblGrid>
              <a:tr h="277444">
                <a:tc>
                  <a:txBody>
                    <a:bodyPr/>
                    <a:lstStyle/>
                    <a:p>
                      <a:pPr algn="ctr"/>
                      <a:r>
                        <a:rPr lang="pl-PL" sz="1800" b="1" dirty="0" smtClean="0">
                          <a:solidFill>
                            <a:srgbClr val="FFFFFF"/>
                          </a:solidFill>
                          <a:latin typeface="Candara" pitchFamily="34" charset="0"/>
                          <a:ea typeface="Times New Roman"/>
                          <a:cs typeface="Times New Roman"/>
                        </a:rPr>
                        <a:t>Zadanie 3.1.</a:t>
                      </a:r>
                      <a:r>
                        <a:rPr lang="pl-PL" sz="1800" b="1" baseline="0" dirty="0" smtClean="0">
                          <a:solidFill>
                            <a:srgbClr val="FFFFFF"/>
                          </a:solidFill>
                          <a:latin typeface="Candara" pitchFamily="34" charset="0"/>
                          <a:ea typeface="Times New Roman"/>
                          <a:cs typeface="Times New Roman"/>
                        </a:rPr>
                        <a:t> </a:t>
                      </a:r>
                      <a:r>
                        <a:rPr lang="pl-PL" sz="1800" b="1" kern="1200" baseline="0" dirty="0" smtClean="0">
                          <a:solidFill>
                            <a:schemeClr val="bg1"/>
                          </a:solidFill>
                          <a:latin typeface="Candara" pitchFamily="34" charset="0"/>
                          <a:ea typeface="+mn-ea"/>
                          <a:cs typeface="+mn-cs"/>
                        </a:rPr>
                        <a:t>Piękny Gołyszyn </a:t>
                      </a:r>
                    </a:p>
                    <a:p>
                      <a:pPr algn="ctr"/>
                      <a:r>
                        <a:rPr lang="pl-PL" sz="1800" b="1" kern="1200" baseline="0" dirty="0" smtClean="0">
                          <a:solidFill>
                            <a:schemeClr val="bg1"/>
                          </a:solidFill>
                          <a:latin typeface="Candara" pitchFamily="34" charset="0"/>
                          <a:ea typeface="+mn-ea"/>
                          <a:cs typeface="+mn-cs"/>
                        </a:rPr>
                        <a:t>- zagospodarowanie przestrzeni centralnej miejscowości Gołyszyn </a:t>
                      </a:r>
                      <a:endParaRPr lang="pl-PL" sz="1800" b="1" kern="1200" baseline="0" dirty="0" smtClean="0">
                        <a:solidFill>
                          <a:schemeClr val="tx1"/>
                        </a:solidFill>
                        <a:latin typeface="Candara" pitchFamily="34" charset="0"/>
                        <a:ea typeface="+mn-ea"/>
                        <a:cs typeface="+mn-cs"/>
                      </a:endParaRPr>
                    </a:p>
                  </a:txBody>
                  <a:tcPr marL="10351" marR="14332"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002060"/>
                    </a:solidFill>
                  </a:tcPr>
                </a:tc>
              </a:tr>
              <a:tr h="150154">
                <a:tc>
                  <a:txBody>
                    <a:bodyPr/>
                    <a:lstStyle/>
                    <a:p>
                      <a:pPr algn="ctr">
                        <a:lnSpc>
                          <a:spcPct val="115000"/>
                        </a:lnSpc>
                        <a:spcBef>
                          <a:spcPts val="600"/>
                        </a:spcBef>
                        <a:spcAft>
                          <a:spcPts val="0"/>
                        </a:spcAft>
                      </a:pPr>
                      <a:r>
                        <a:rPr lang="pl-PL" sz="1800" b="1" kern="50" dirty="0" smtClean="0">
                          <a:solidFill>
                            <a:srgbClr val="00000A"/>
                          </a:solidFill>
                          <a:latin typeface="Candara" pitchFamily="34" charset="0"/>
                          <a:ea typeface="Calibri"/>
                          <a:cs typeface="Tahoma"/>
                        </a:rPr>
                        <a:t>Gołyszyn</a:t>
                      </a:r>
                      <a:endParaRPr lang="pl-PL" sz="1800" kern="50" dirty="0">
                        <a:solidFill>
                          <a:srgbClr val="00000A"/>
                        </a:solidFill>
                        <a:latin typeface="Candara" pitchFamily="34" charset="0"/>
                        <a:ea typeface="Calibri"/>
                        <a:cs typeface="Tahoma"/>
                      </a:endParaRPr>
                    </a:p>
                  </a:txBody>
                  <a:tcPr marL="10351" marR="14332"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DBE5F1"/>
                    </a:solidFill>
                  </a:tcPr>
                </a:tc>
              </a:tr>
              <a:tr h="2164689">
                <a:tc>
                  <a:txBody>
                    <a:bodyPr/>
                    <a:lstStyle/>
                    <a:p>
                      <a:pPr algn="just"/>
                      <a:r>
                        <a:rPr lang="pl-PL" sz="1800" kern="1200" dirty="0" smtClean="0">
                          <a:solidFill>
                            <a:schemeClr val="tx1"/>
                          </a:solidFill>
                          <a:latin typeface="Candara" pitchFamily="34" charset="0"/>
                          <a:ea typeface="+mn-ea"/>
                          <a:cs typeface="+mn-cs"/>
                        </a:rPr>
                        <a:t>Głównym celem zadania jest przygotowanie koncepcji oraz realizacja zagospodarowania centrum sołectwa Gołyszyn. Ważną rzeczą jest aby w prace projektowe włączyć społeczność lokalną. Prace wykonawcze skupiać się będą na wytyczeniu skweru zielnego, modernizacji układu komunikacyjnego czy budowie wiaty przystankowej. W efekcie miejscowość zyska widoczne centrum, co jest niezwykle ważne dla każdej miejscowości. </a:t>
                      </a:r>
                    </a:p>
                  </a:txBody>
                  <a:tcPr marL="10351" marR="14332"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DBE5F1"/>
                    </a:solidFill>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0" y="0"/>
            <a:ext cx="8786813" cy="49212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spcBef>
                <a:spcPct val="50000"/>
              </a:spcBef>
              <a:defRPr/>
            </a:pPr>
            <a:r>
              <a:rPr lang="pl-PL" sz="2600" b="1" dirty="0">
                <a:solidFill>
                  <a:schemeClr val="tx1"/>
                </a:solidFill>
                <a:latin typeface="Candara" pitchFamily="34" charset="0"/>
              </a:rPr>
              <a:t>Projekty wpisane do Gminnego Programu Rewitalizacji</a:t>
            </a:r>
            <a:endParaRPr lang="pl-PL" sz="2600" b="1" dirty="0">
              <a:solidFill>
                <a:schemeClr val="tx1"/>
              </a:solidFill>
              <a:latin typeface="Candara" pitchFamily="34" charset="0"/>
            </a:endParaRPr>
          </a:p>
        </p:txBody>
      </p:sp>
      <p:graphicFrame>
        <p:nvGraphicFramePr>
          <p:cNvPr id="3" name="Tabela 2"/>
          <p:cNvGraphicFramePr>
            <a:graphicFrameLocks noGrp="1"/>
          </p:cNvGraphicFramePr>
          <p:nvPr/>
        </p:nvGraphicFramePr>
        <p:xfrm>
          <a:off x="179388" y="763588"/>
          <a:ext cx="8569325" cy="5148262"/>
        </p:xfrm>
        <a:graphic>
          <a:graphicData uri="http://schemas.openxmlformats.org/drawingml/2006/table">
            <a:tbl>
              <a:tblPr/>
              <a:tblGrid>
                <a:gridCol w="8568952"/>
              </a:tblGrid>
              <a:tr h="728069">
                <a:tc>
                  <a:txBody>
                    <a:bodyPr/>
                    <a:lstStyle/>
                    <a:p>
                      <a:pPr algn="ctr"/>
                      <a:r>
                        <a:rPr lang="pl-PL" sz="1800" b="1" dirty="0" smtClean="0">
                          <a:solidFill>
                            <a:srgbClr val="FFFFFF"/>
                          </a:solidFill>
                          <a:latin typeface="Candara" pitchFamily="34" charset="0"/>
                          <a:ea typeface="Times New Roman"/>
                          <a:cs typeface="Times New Roman"/>
                        </a:rPr>
                        <a:t>Zadanie 4.1.</a:t>
                      </a:r>
                      <a:r>
                        <a:rPr lang="pl-PL" sz="1800" b="1" baseline="0" dirty="0" smtClean="0">
                          <a:solidFill>
                            <a:srgbClr val="FFFFFF"/>
                          </a:solidFill>
                          <a:latin typeface="Candara" pitchFamily="34" charset="0"/>
                          <a:ea typeface="Times New Roman"/>
                          <a:cs typeface="Times New Roman"/>
                        </a:rPr>
                        <a:t> </a:t>
                      </a:r>
                      <a:r>
                        <a:rPr lang="pl-PL" sz="1800" b="1" kern="1200" baseline="0" dirty="0" smtClean="0">
                          <a:solidFill>
                            <a:schemeClr val="bg1"/>
                          </a:solidFill>
                          <a:latin typeface="Candara" pitchFamily="34" charset="0"/>
                          <a:ea typeface="+mn-ea"/>
                          <a:cs typeface="+mn-cs"/>
                        </a:rPr>
                        <a:t>Piękny Rzeplin </a:t>
                      </a:r>
                    </a:p>
                    <a:p>
                      <a:pPr algn="ctr"/>
                      <a:r>
                        <a:rPr lang="pl-PL" sz="1800" b="1" kern="1200" baseline="0" dirty="0" smtClean="0">
                          <a:solidFill>
                            <a:schemeClr val="bg1"/>
                          </a:solidFill>
                          <a:latin typeface="Candara" pitchFamily="34" charset="0"/>
                          <a:ea typeface="+mn-ea"/>
                          <a:cs typeface="+mn-cs"/>
                        </a:rPr>
                        <a:t>– aranżacja przestrzeni publicznej oraz centrum rekreacyjno – sportowe w Rzeplinie. </a:t>
                      </a:r>
                      <a:endParaRPr lang="pl-PL" sz="1800" b="1" kern="1200" baseline="0" dirty="0" smtClean="0">
                        <a:solidFill>
                          <a:schemeClr val="tx1"/>
                        </a:solidFill>
                        <a:latin typeface="Candara" pitchFamily="34" charset="0"/>
                        <a:ea typeface="+mn-ea"/>
                        <a:cs typeface="+mn-cs"/>
                      </a:endParaRPr>
                    </a:p>
                  </a:txBody>
                  <a:tcPr marL="10351" marR="14332"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002060"/>
                    </a:solidFill>
                  </a:tcPr>
                </a:tc>
              </a:tr>
              <a:tr h="284902">
                <a:tc>
                  <a:txBody>
                    <a:bodyPr/>
                    <a:lstStyle/>
                    <a:p>
                      <a:pPr algn="ctr">
                        <a:lnSpc>
                          <a:spcPct val="115000"/>
                        </a:lnSpc>
                        <a:spcBef>
                          <a:spcPts val="600"/>
                        </a:spcBef>
                        <a:spcAft>
                          <a:spcPts val="0"/>
                        </a:spcAft>
                      </a:pPr>
                      <a:r>
                        <a:rPr lang="pl-PL" sz="1800" b="1" kern="50" dirty="0" smtClean="0">
                          <a:solidFill>
                            <a:srgbClr val="00000A"/>
                          </a:solidFill>
                          <a:latin typeface="Candara" pitchFamily="34" charset="0"/>
                          <a:ea typeface="Calibri"/>
                          <a:cs typeface="Tahoma"/>
                        </a:rPr>
                        <a:t>Rzeplin</a:t>
                      </a:r>
                      <a:endParaRPr lang="pl-PL" sz="1800" kern="50" dirty="0">
                        <a:solidFill>
                          <a:srgbClr val="00000A"/>
                        </a:solidFill>
                        <a:latin typeface="Candara" pitchFamily="34" charset="0"/>
                        <a:ea typeface="Calibri"/>
                        <a:cs typeface="Tahoma"/>
                      </a:endParaRPr>
                    </a:p>
                  </a:txBody>
                  <a:tcPr marL="10351" marR="14332"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DBE5F1"/>
                    </a:solidFill>
                  </a:tcPr>
                </a:tc>
              </a:tr>
              <a:tr h="4105652">
                <a:tc>
                  <a:txBody>
                    <a:bodyPr/>
                    <a:lstStyle/>
                    <a:p>
                      <a:pPr marL="93663" marR="0" indent="0" algn="just" defTabSz="914400" rtl="0" eaLnBrk="1" fontAlgn="auto" latinLnBrk="0" hangingPunct="1">
                        <a:lnSpc>
                          <a:spcPct val="100000"/>
                        </a:lnSpc>
                        <a:spcBef>
                          <a:spcPts val="0"/>
                        </a:spcBef>
                        <a:spcAft>
                          <a:spcPts val="0"/>
                        </a:spcAft>
                        <a:buClrTx/>
                        <a:buSzTx/>
                        <a:buFontTx/>
                        <a:buNone/>
                        <a:tabLst>
                          <a:tab pos="8434388" algn="l"/>
                          <a:tab pos="8518525" algn="l"/>
                        </a:tabLst>
                        <a:defRPr/>
                      </a:pPr>
                      <a:r>
                        <a:rPr lang="pl-PL" sz="1800" kern="1200" dirty="0" smtClean="0">
                          <a:solidFill>
                            <a:schemeClr val="tx1"/>
                          </a:solidFill>
                          <a:latin typeface="Candara" pitchFamily="34" charset="0"/>
                          <a:ea typeface="+mn-ea"/>
                          <a:cs typeface="+mn-cs"/>
                        </a:rPr>
                        <a:t>Celem projektu jest aranżacja przestrzeni publicznej oraz centrum rekreacyjno-sportowego w Rzeplinie. Obecnie w Rzeplinie znajduje się teren częściowo zaaranżowany pod boisko sportowe. Budowa nie została zakończona, co nie pozwala w pełni na użytkowanie tego terenu. Obszar również łączy się z centrum miejscowości, które wymaga aranżacji (niezagospodarowana, mająca duży potencjał przestrzeń). Zadanie będzie polegać na przygotowaniu projektu aranżacji przestrzeni publicznej (kompleks sportowo-rekreacyjny). W ramach zadania centrum sportowo-rekreacyjne przewiduje się urządzenie: boisk sportowych, siłowni na wolnym powietrzu, placu zabaw dla dzieci. Natomiast w ramach przestrzeni publicznej – centrum przewiduje się m.in. stworzenie miejsca spotkań, oświetlenia. Efektem będzie realizacja aspiracji społeczności lokalnej, możliwość sportu  i rekreacji w sołectwie, wzmocnienie procesów integracyjnych oraz wdrożenie pozytywnych wzorców spędzania czasu wolnego. </a:t>
                      </a:r>
                    </a:p>
                    <a:p>
                      <a:pPr marL="93663" indent="0" algn="just">
                        <a:tabLst>
                          <a:tab pos="8434388" algn="l"/>
                          <a:tab pos="8518525" algn="l"/>
                        </a:tabLst>
                      </a:pPr>
                      <a:endParaRPr lang="pl-PL" sz="1800" kern="1200" baseline="0" dirty="0" smtClean="0">
                        <a:solidFill>
                          <a:schemeClr val="tx1"/>
                        </a:solidFill>
                        <a:latin typeface="Candara" pitchFamily="34" charset="0"/>
                        <a:ea typeface="+mn-ea"/>
                        <a:cs typeface="+mn-cs"/>
                      </a:endParaRPr>
                    </a:p>
                  </a:txBody>
                  <a:tcPr marL="10351" marR="14332"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DBE5F1"/>
                    </a:solidFill>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0" y="0"/>
            <a:ext cx="8786813" cy="49212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spcBef>
                <a:spcPct val="50000"/>
              </a:spcBef>
              <a:defRPr/>
            </a:pPr>
            <a:r>
              <a:rPr lang="pl-PL" sz="2600" b="1" dirty="0">
                <a:solidFill>
                  <a:schemeClr val="tx1"/>
                </a:solidFill>
                <a:latin typeface="Candara" pitchFamily="34" charset="0"/>
              </a:rPr>
              <a:t>Projekty wpisane do Gminnego Programu Rewitalizacji</a:t>
            </a:r>
            <a:endParaRPr lang="pl-PL" sz="2600" b="1" dirty="0">
              <a:solidFill>
                <a:schemeClr val="tx1"/>
              </a:solidFill>
              <a:latin typeface="Candara" pitchFamily="34" charset="0"/>
            </a:endParaRPr>
          </a:p>
        </p:txBody>
      </p:sp>
      <p:graphicFrame>
        <p:nvGraphicFramePr>
          <p:cNvPr id="3" name="Tabela 2"/>
          <p:cNvGraphicFramePr>
            <a:graphicFrameLocks noGrp="1"/>
          </p:cNvGraphicFramePr>
          <p:nvPr/>
        </p:nvGraphicFramePr>
        <p:xfrm>
          <a:off x="179388" y="576263"/>
          <a:ext cx="8569325" cy="2655887"/>
        </p:xfrm>
        <a:graphic>
          <a:graphicData uri="http://schemas.openxmlformats.org/drawingml/2006/table">
            <a:tbl>
              <a:tblPr/>
              <a:tblGrid>
                <a:gridCol w="8568952"/>
              </a:tblGrid>
              <a:tr h="2661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800" b="1" dirty="0" smtClean="0">
                          <a:solidFill>
                            <a:srgbClr val="FFFFFF"/>
                          </a:solidFill>
                          <a:latin typeface="Candara" pitchFamily="34" charset="0"/>
                          <a:ea typeface="Times New Roman"/>
                          <a:cs typeface="Times New Roman"/>
                        </a:rPr>
                        <a:t>Zadanie 5.1.</a:t>
                      </a:r>
                      <a:r>
                        <a:rPr lang="pl-PL" sz="1800" b="1" baseline="0" dirty="0" smtClean="0">
                          <a:solidFill>
                            <a:srgbClr val="FFFFFF"/>
                          </a:solidFill>
                          <a:latin typeface="Candara" pitchFamily="34" charset="0"/>
                          <a:ea typeface="Times New Roman"/>
                          <a:cs typeface="Times New Roman"/>
                        </a:rPr>
                        <a:t> </a:t>
                      </a:r>
                      <a:r>
                        <a:rPr lang="pl-PL" sz="1800" b="1" kern="1200" baseline="0" dirty="0" smtClean="0">
                          <a:solidFill>
                            <a:schemeClr val="bg1"/>
                          </a:solidFill>
                          <a:latin typeface="Candara" pitchFamily="34" charset="0"/>
                          <a:ea typeface="+mn-ea"/>
                          <a:cs typeface="+mn-cs"/>
                        </a:rPr>
                        <a:t>Brama do Ojcowa </a:t>
                      </a:r>
                      <a:endParaRPr lang="pl-PL" sz="1800" b="1" kern="1200" baseline="0" dirty="0" smtClean="0">
                        <a:solidFill>
                          <a:schemeClr val="tx1"/>
                        </a:solidFill>
                        <a:latin typeface="Candara" pitchFamily="34" charset="0"/>
                        <a:ea typeface="+mn-ea"/>
                        <a:cs typeface="+mn-cs"/>
                      </a:endParaRPr>
                    </a:p>
                  </a:txBody>
                  <a:tcPr marL="10351" marR="14332"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002060"/>
                    </a:solidFill>
                  </a:tcPr>
                </a:tc>
              </a:tr>
              <a:tr h="259930">
                <a:tc>
                  <a:txBody>
                    <a:bodyPr/>
                    <a:lstStyle/>
                    <a:p>
                      <a:pPr algn="ctr">
                        <a:lnSpc>
                          <a:spcPct val="115000"/>
                        </a:lnSpc>
                        <a:spcBef>
                          <a:spcPts val="600"/>
                        </a:spcBef>
                        <a:spcAft>
                          <a:spcPts val="0"/>
                        </a:spcAft>
                      </a:pPr>
                      <a:r>
                        <a:rPr lang="pl-PL" sz="1800" b="1" kern="50" dirty="0" smtClean="0">
                          <a:solidFill>
                            <a:srgbClr val="00000A"/>
                          </a:solidFill>
                          <a:latin typeface="Candara" pitchFamily="34" charset="0"/>
                          <a:ea typeface="Calibri"/>
                          <a:cs typeface="Tahoma"/>
                        </a:rPr>
                        <a:t>Smardzowice</a:t>
                      </a:r>
                      <a:endParaRPr lang="pl-PL" sz="1800" kern="50" dirty="0">
                        <a:solidFill>
                          <a:srgbClr val="00000A"/>
                        </a:solidFill>
                        <a:latin typeface="Candara" pitchFamily="34" charset="0"/>
                        <a:ea typeface="Calibri"/>
                        <a:cs typeface="Tahoma"/>
                      </a:endParaRPr>
                    </a:p>
                  </a:txBody>
                  <a:tcPr marL="10351" marR="14332"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DBE5F1"/>
                    </a:solidFill>
                  </a:tcPr>
                </a:tc>
              </a:tr>
              <a:tr h="2066229">
                <a:tc>
                  <a:txBody>
                    <a:bodyPr/>
                    <a:lstStyle/>
                    <a:p>
                      <a:pPr marL="179388" marR="0" indent="0" algn="just" defTabSz="914400" rtl="0" eaLnBrk="1" fontAlgn="auto" latinLnBrk="0" hangingPunct="1">
                        <a:lnSpc>
                          <a:spcPct val="100000"/>
                        </a:lnSpc>
                        <a:spcBef>
                          <a:spcPts val="0"/>
                        </a:spcBef>
                        <a:spcAft>
                          <a:spcPts val="0"/>
                        </a:spcAft>
                        <a:buClrTx/>
                        <a:buSzTx/>
                        <a:buFont typeface="Arial" pitchFamily="34" charset="0"/>
                        <a:buNone/>
                        <a:tabLst/>
                        <a:defRPr/>
                      </a:pPr>
                      <a:r>
                        <a:rPr lang="pl-PL" sz="1800" kern="1200" dirty="0" smtClean="0">
                          <a:solidFill>
                            <a:schemeClr val="tx1"/>
                          </a:solidFill>
                          <a:latin typeface="Candara" pitchFamily="34" charset="0"/>
                          <a:ea typeface="+mn-ea"/>
                          <a:cs typeface="+mn-cs"/>
                        </a:rPr>
                        <a:t>Głównym celem projektu jest przygotowanie koncepcji reorganizacji Smardzowic pod kątem wprowadzenia ruchu turystycznego do Doliny Prądnika. Obecnie ruch do Ojcowa odbywa się głowie od strony południowo- zachodniej i zachodniej, z pominięciem strony wschodniej. Poprzez wytyczenie przestrzeni i oznakowanie ciągu pieszo- rowerowego, a także przygotowanie i przeprowadzenie kampanii informacyjno- edukacyjnej Sołectwo Smardzowice stanie się atrakcyjną bramą do Ojcowa. </a:t>
                      </a:r>
                    </a:p>
                  </a:txBody>
                  <a:tcPr marL="10351" marR="14332"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DBE5F1"/>
                    </a:solidFill>
                  </a:tcPr>
                </a:tc>
              </a:tr>
            </a:tbl>
          </a:graphicData>
        </a:graphic>
      </p:graphicFrame>
      <p:graphicFrame>
        <p:nvGraphicFramePr>
          <p:cNvPr id="4" name="Tabela 3"/>
          <p:cNvGraphicFramePr>
            <a:graphicFrameLocks noGrp="1"/>
          </p:cNvGraphicFramePr>
          <p:nvPr/>
        </p:nvGraphicFramePr>
        <p:xfrm>
          <a:off x="250825" y="3284538"/>
          <a:ext cx="8569325" cy="2936875"/>
        </p:xfrm>
        <a:graphic>
          <a:graphicData uri="http://schemas.openxmlformats.org/drawingml/2006/table">
            <a:tbl>
              <a:tblPr/>
              <a:tblGrid>
                <a:gridCol w="8568952"/>
              </a:tblGrid>
              <a:tr h="2479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800" b="1" dirty="0" smtClean="0">
                          <a:solidFill>
                            <a:srgbClr val="FFFFFF"/>
                          </a:solidFill>
                          <a:latin typeface="Candara" pitchFamily="34" charset="0"/>
                          <a:ea typeface="Times New Roman"/>
                          <a:cs typeface="Times New Roman"/>
                        </a:rPr>
                        <a:t>Zadanie 5.2.</a:t>
                      </a:r>
                      <a:r>
                        <a:rPr lang="pl-PL" sz="1800" b="1" baseline="0" dirty="0" smtClean="0">
                          <a:solidFill>
                            <a:srgbClr val="FFFFFF"/>
                          </a:solidFill>
                          <a:latin typeface="Candara" pitchFamily="34" charset="0"/>
                          <a:ea typeface="Times New Roman"/>
                          <a:cs typeface="Times New Roman"/>
                        </a:rPr>
                        <a:t> </a:t>
                      </a:r>
                      <a:r>
                        <a:rPr lang="pl-PL" sz="1800" b="1" kern="1200" baseline="0" dirty="0" smtClean="0">
                          <a:solidFill>
                            <a:schemeClr val="bg1"/>
                          </a:solidFill>
                          <a:latin typeface="Candara" pitchFamily="34" charset="0"/>
                          <a:ea typeface="+mn-ea"/>
                          <a:cs typeface="+mn-cs"/>
                        </a:rPr>
                        <a:t>Aktywne Smardzowice</a:t>
                      </a:r>
                      <a:endParaRPr lang="pl-PL" sz="1800" b="1" kern="1200" baseline="0" dirty="0" smtClean="0">
                        <a:solidFill>
                          <a:schemeClr val="tx1"/>
                        </a:solidFill>
                        <a:latin typeface="Candara" pitchFamily="34" charset="0"/>
                        <a:ea typeface="+mn-ea"/>
                        <a:cs typeface="+mn-cs"/>
                      </a:endParaRPr>
                    </a:p>
                  </a:txBody>
                  <a:tcPr marL="10351" marR="14332"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002060"/>
                    </a:solidFill>
                  </a:tcPr>
                </a:tc>
              </a:tr>
              <a:tr h="285188">
                <a:tc>
                  <a:txBody>
                    <a:bodyPr/>
                    <a:lstStyle/>
                    <a:p>
                      <a:pPr algn="ctr">
                        <a:lnSpc>
                          <a:spcPct val="115000"/>
                        </a:lnSpc>
                        <a:spcBef>
                          <a:spcPts val="600"/>
                        </a:spcBef>
                        <a:spcAft>
                          <a:spcPts val="0"/>
                        </a:spcAft>
                      </a:pPr>
                      <a:r>
                        <a:rPr lang="pl-PL" sz="1800" b="1" kern="50" dirty="0" smtClean="0">
                          <a:solidFill>
                            <a:srgbClr val="00000A"/>
                          </a:solidFill>
                          <a:latin typeface="Candara" pitchFamily="34" charset="0"/>
                          <a:ea typeface="Calibri"/>
                          <a:cs typeface="Tahoma"/>
                        </a:rPr>
                        <a:t>Smardzowice</a:t>
                      </a:r>
                      <a:endParaRPr lang="pl-PL" sz="1800" kern="50" dirty="0">
                        <a:solidFill>
                          <a:srgbClr val="00000A"/>
                        </a:solidFill>
                        <a:latin typeface="Candara" pitchFamily="34" charset="0"/>
                        <a:ea typeface="Calibri"/>
                        <a:cs typeface="Tahoma"/>
                      </a:endParaRPr>
                    </a:p>
                  </a:txBody>
                  <a:tcPr marL="10351" marR="14332"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DBE5F1"/>
                    </a:solidFill>
                  </a:tcPr>
                </a:tc>
              </a:tr>
              <a:tr h="2347142">
                <a:tc>
                  <a:txBody>
                    <a:bodyPr/>
                    <a:lstStyle/>
                    <a:p>
                      <a:pPr algn="just"/>
                      <a:r>
                        <a:rPr lang="pl-PL" sz="1800" kern="1200" dirty="0" smtClean="0">
                          <a:solidFill>
                            <a:schemeClr val="tx1"/>
                          </a:solidFill>
                          <a:latin typeface="Candara" pitchFamily="34" charset="0"/>
                          <a:ea typeface="+mn-ea"/>
                          <a:cs typeface="+mn-cs"/>
                        </a:rPr>
                        <a:t>Obecnie w centrum Smardzowic istnieje plac zabaw dla dzieci oraz mini siłownia. Mieszkańcy zgłaszają potrzebę rozbudowy terenu, aby stanowił kompleks rekreacyjno-sportowy oraz był miejscem do organizacji imprez plenerowych. Główny celem będzie rozbudowa placu zabaw, siłowni na powietrzu o nowe wyposażenie, budowa wielofunkcyjnego boiska sportowego oraz aranżacja przestrzeni do spotkań mieszkańców. Zadanie obejmuje również przygotowanie i przeprowadzenie cyklicznych zajęć rekreacyjno-sportowych. Efektem będzie wzmocnienie procesów integracyjnych wśród mieszkańców, wdrożenie wzorców spędzania czasu wolnego.</a:t>
                      </a:r>
                    </a:p>
                  </a:txBody>
                  <a:tcPr marL="10351" marR="14332"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DBE5F1"/>
                    </a:solidFill>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0" y="0"/>
            <a:ext cx="8786813" cy="49212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spcBef>
                <a:spcPct val="50000"/>
              </a:spcBef>
              <a:defRPr/>
            </a:pPr>
            <a:r>
              <a:rPr lang="pl-PL" sz="2600" b="1" dirty="0">
                <a:solidFill>
                  <a:schemeClr val="tx1"/>
                </a:solidFill>
                <a:latin typeface="Candara" pitchFamily="34" charset="0"/>
              </a:rPr>
              <a:t>Projekty wpisane do Gminnego Programu Rewitalizacji</a:t>
            </a:r>
            <a:endParaRPr lang="pl-PL" sz="2600" b="1" dirty="0">
              <a:solidFill>
                <a:schemeClr val="tx1"/>
              </a:solidFill>
              <a:latin typeface="Candara" pitchFamily="34" charset="0"/>
            </a:endParaRPr>
          </a:p>
        </p:txBody>
      </p:sp>
      <p:graphicFrame>
        <p:nvGraphicFramePr>
          <p:cNvPr id="3" name="Tabela 2"/>
          <p:cNvGraphicFramePr>
            <a:graphicFrameLocks noGrp="1"/>
          </p:cNvGraphicFramePr>
          <p:nvPr/>
        </p:nvGraphicFramePr>
        <p:xfrm>
          <a:off x="179388" y="765175"/>
          <a:ext cx="8569325" cy="3046413"/>
        </p:xfrm>
        <a:graphic>
          <a:graphicData uri="http://schemas.openxmlformats.org/drawingml/2006/table">
            <a:tbl>
              <a:tblPr/>
              <a:tblGrid>
                <a:gridCol w="8568952"/>
              </a:tblGrid>
              <a:tr h="31160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800" b="1" dirty="0" smtClean="0">
                          <a:solidFill>
                            <a:srgbClr val="FFFFFF"/>
                          </a:solidFill>
                          <a:latin typeface="Candara" pitchFamily="34" charset="0"/>
                          <a:ea typeface="Times New Roman"/>
                          <a:cs typeface="Times New Roman"/>
                        </a:rPr>
                        <a:t>Zadanie 5.3. Centrum</a:t>
                      </a:r>
                      <a:r>
                        <a:rPr lang="pl-PL" sz="1800" b="1" baseline="0" dirty="0" smtClean="0">
                          <a:solidFill>
                            <a:srgbClr val="FFFFFF"/>
                          </a:solidFill>
                          <a:latin typeface="Candara" pitchFamily="34" charset="0"/>
                          <a:ea typeface="Times New Roman"/>
                          <a:cs typeface="Times New Roman"/>
                        </a:rPr>
                        <a:t> Kulturalno-turystyczne </a:t>
                      </a:r>
                      <a:r>
                        <a:rPr lang="pl-PL" sz="1800" b="1" baseline="0" dirty="0" err="1" smtClean="0">
                          <a:solidFill>
                            <a:srgbClr val="FFFFFF"/>
                          </a:solidFill>
                          <a:latin typeface="Candara" pitchFamily="34" charset="0"/>
                          <a:ea typeface="Times New Roman"/>
                          <a:cs typeface="Times New Roman"/>
                        </a:rPr>
                        <a:t>Kamenówka</a:t>
                      </a:r>
                      <a:r>
                        <a:rPr lang="pl-PL" sz="1800" b="1" baseline="0" dirty="0" smtClean="0">
                          <a:solidFill>
                            <a:srgbClr val="FFFFFF"/>
                          </a:solidFill>
                          <a:latin typeface="Candara" pitchFamily="34" charset="0"/>
                          <a:ea typeface="Times New Roman"/>
                          <a:cs typeface="Times New Roman"/>
                        </a:rPr>
                        <a:t> w Smardzowicach</a:t>
                      </a:r>
                      <a:endParaRPr lang="pl-PL" sz="1800" b="1" kern="1200" baseline="0" dirty="0" smtClean="0">
                        <a:solidFill>
                          <a:schemeClr val="tx1"/>
                        </a:solidFill>
                        <a:latin typeface="Candara" pitchFamily="34" charset="0"/>
                        <a:ea typeface="+mn-ea"/>
                        <a:cs typeface="+mn-cs"/>
                      </a:endParaRPr>
                    </a:p>
                  </a:txBody>
                  <a:tcPr marL="10351" marR="14332"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002060"/>
                    </a:solidFill>
                  </a:tcPr>
                </a:tc>
              </a:tr>
              <a:tr h="221396">
                <a:tc>
                  <a:txBody>
                    <a:bodyPr/>
                    <a:lstStyle/>
                    <a:p>
                      <a:pPr algn="ctr">
                        <a:lnSpc>
                          <a:spcPct val="115000"/>
                        </a:lnSpc>
                        <a:spcBef>
                          <a:spcPts val="600"/>
                        </a:spcBef>
                        <a:spcAft>
                          <a:spcPts val="0"/>
                        </a:spcAft>
                      </a:pPr>
                      <a:r>
                        <a:rPr lang="pl-PL" sz="1800" b="1" kern="50" dirty="0" smtClean="0">
                          <a:solidFill>
                            <a:srgbClr val="00000A"/>
                          </a:solidFill>
                          <a:latin typeface="Candara" pitchFamily="34" charset="0"/>
                          <a:ea typeface="Calibri"/>
                          <a:cs typeface="Tahoma"/>
                        </a:rPr>
                        <a:t>Smardzowice</a:t>
                      </a:r>
                      <a:endParaRPr lang="pl-PL" sz="1800" kern="50" dirty="0">
                        <a:solidFill>
                          <a:srgbClr val="00000A"/>
                        </a:solidFill>
                        <a:latin typeface="Candara" pitchFamily="34" charset="0"/>
                        <a:ea typeface="Calibri"/>
                        <a:cs typeface="Tahoma"/>
                      </a:endParaRPr>
                    </a:p>
                  </a:txBody>
                  <a:tcPr marL="10351" marR="14332"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DBE5F1"/>
                    </a:solidFill>
                  </a:tcPr>
                </a:tc>
              </a:tr>
              <a:tr h="2419326">
                <a:tc>
                  <a:txBody>
                    <a:bodyPr/>
                    <a:lstStyle/>
                    <a:p>
                      <a:pPr marL="179388" marR="0" indent="0" algn="just" defTabSz="914400" rtl="0" eaLnBrk="1" fontAlgn="auto" latinLnBrk="0" hangingPunct="1">
                        <a:lnSpc>
                          <a:spcPct val="100000"/>
                        </a:lnSpc>
                        <a:spcBef>
                          <a:spcPts val="0"/>
                        </a:spcBef>
                        <a:spcAft>
                          <a:spcPts val="0"/>
                        </a:spcAft>
                        <a:buClrTx/>
                        <a:buSzTx/>
                        <a:buFont typeface="Arial" pitchFamily="34" charset="0"/>
                        <a:buNone/>
                        <a:tabLst/>
                        <a:defRPr/>
                      </a:pPr>
                      <a:r>
                        <a:rPr lang="pl-PL" sz="1800" kern="1200" dirty="0" smtClean="0">
                          <a:solidFill>
                            <a:schemeClr val="tx1"/>
                          </a:solidFill>
                          <a:latin typeface="Candara" pitchFamily="34" charset="0"/>
                          <a:ea typeface="+mn-ea"/>
                          <a:cs typeface="+mn-cs"/>
                        </a:rPr>
                        <a:t>Celem projektu jest przekształcenie 1,5 ha nieużytkowanych terenów w centrum, prowadzące do ożywienia gospodarczego rewitalizowanych obszarów wsi Smardzowice. W ramach projektu zostanie zrealizowany system domków ekologicznych, sala kinowo- konferencyjna, kort tenisowy czy świetlica na zajęcia artystyczne. Działania te przyczynią się do wzrostu dostępności do infrastruktury kultur oraz ożywienia gospodarczego wśród mieszkańców.  </a:t>
                      </a:r>
                    </a:p>
                  </a:txBody>
                  <a:tcPr marL="10351" marR="14332"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DBE5F1"/>
                    </a:solidFill>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0" y="0"/>
            <a:ext cx="8786813" cy="49212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spcBef>
                <a:spcPct val="50000"/>
              </a:spcBef>
              <a:defRPr/>
            </a:pPr>
            <a:r>
              <a:rPr lang="pl-PL" sz="2600" b="1" dirty="0">
                <a:solidFill>
                  <a:schemeClr val="tx1"/>
                </a:solidFill>
                <a:latin typeface="Candara" pitchFamily="34" charset="0"/>
              </a:rPr>
              <a:t>Projekty wpisane do Gminnego Programu Rewitalizacji</a:t>
            </a:r>
            <a:endParaRPr lang="pl-PL" sz="2600" b="1" dirty="0">
              <a:solidFill>
                <a:schemeClr val="tx1"/>
              </a:solidFill>
              <a:latin typeface="Candara" pitchFamily="34" charset="0"/>
            </a:endParaRPr>
          </a:p>
        </p:txBody>
      </p:sp>
      <p:graphicFrame>
        <p:nvGraphicFramePr>
          <p:cNvPr id="3" name="Tabela 2"/>
          <p:cNvGraphicFramePr>
            <a:graphicFrameLocks noGrp="1"/>
          </p:cNvGraphicFramePr>
          <p:nvPr/>
        </p:nvGraphicFramePr>
        <p:xfrm>
          <a:off x="179388" y="765175"/>
          <a:ext cx="8569325" cy="1987550"/>
        </p:xfrm>
        <a:graphic>
          <a:graphicData uri="http://schemas.openxmlformats.org/drawingml/2006/table">
            <a:tbl>
              <a:tblPr/>
              <a:tblGrid>
                <a:gridCol w="8568952"/>
              </a:tblGrid>
              <a:tr h="19524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800" b="1" dirty="0" smtClean="0">
                          <a:solidFill>
                            <a:srgbClr val="FFFFFF"/>
                          </a:solidFill>
                          <a:latin typeface="Candara" pitchFamily="34" charset="0"/>
                          <a:ea typeface="Times New Roman"/>
                          <a:cs typeface="Times New Roman"/>
                        </a:rPr>
                        <a:t>Zadanie 6.1.</a:t>
                      </a:r>
                      <a:r>
                        <a:rPr lang="pl-PL" sz="1800" b="1" baseline="0" dirty="0" smtClean="0">
                          <a:solidFill>
                            <a:srgbClr val="FFFFFF"/>
                          </a:solidFill>
                          <a:latin typeface="Candara" pitchFamily="34" charset="0"/>
                          <a:ea typeface="Times New Roman"/>
                          <a:cs typeface="Times New Roman"/>
                        </a:rPr>
                        <a:t> </a:t>
                      </a:r>
                      <a:r>
                        <a:rPr lang="pl-PL" sz="1800" b="1" kern="1200" baseline="0" dirty="0" smtClean="0">
                          <a:solidFill>
                            <a:schemeClr val="bg1"/>
                          </a:solidFill>
                          <a:latin typeface="Candara" pitchFamily="34" charset="0"/>
                          <a:ea typeface="+mn-ea"/>
                          <a:cs typeface="+mn-cs"/>
                        </a:rPr>
                        <a:t>Edukacja ekologiczna w gminie Skała </a:t>
                      </a:r>
                      <a:r>
                        <a:rPr lang="pl-PL" sz="1800" b="1" kern="1200" baseline="0" dirty="0" smtClean="0">
                          <a:solidFill>
                            <a:schemeClr val="tx1"/>
                          </a:solidFill>
                          <a:latin typeface="Candara" pitchFamily="34" charset="0"/>
                          <a:ea typeface="+mn-ea"/>
                          <a:cs typeface="+mn-cs"/>
                        </a:rPr>
                        <a:t>	</a:t>
                      </a:r>
                    </a:p>
                  </a:txBody>
                  <a:tcPr marL="10351" marR="14332"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002060"/>
                    </a:solidFill>
                  </a:tcPr>
                </a:tc>
              </a:tr>
              <a:tr h="206859">
                <a:tc>
                  <a:txBody>
                    <a:bodyPr/>
                    <a:lstStyle/>
                    <a:p>
                      <a:pPr algn="ctr">
                        <a:lnSpc>
                          <a:spcPct val="115000"/>
                        </a:lnSpc>
                        <a:spcBef>
                          <a:spcPts val="600"/>
                        </a:spcBef>
                        <a:spcAft>
                          <a:spcPts val="0"/>
                        </a:spcAft>
                      </a:pPr>
                      <a:r>
                        <a:rPr lang="pl-PL" sz="1800" b="1" kern="50" dirty="0" smtClean="0">
                          <a:solidFill>
                            <a:srgbClr val="00000A"/>
                          </a:solidFill>
                          <a:latin typeface="Candara" pitchFamily="34" charset="0"/>
                          <a:ea typeface="Calibri"/>
                          <a:cs typeface="Tahoma"/>
                        </a:rPr>
                        <a:t>Cały obszar rewitalizacji</a:t>
                      </a:r>
                      <a:endParaRPr lang="pl-PL" sz="1800" kern="50" dirty="0">
                        <a:solidFill>
                          <a:srgbClr val="00000A"/>
                        </a:solidFill>
                        <a:latin typeface="Candara" pitchFamily="34" charset="0"/>
                        <a:ea typeface="Calibri"/>
                        <a:cs typeface="Tahoma"/>
                      </a:endParaRPr>
                    </a:p>
                  </a:txBody>
                  <a:tcPr marL="10351" marR="14332"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DBE5F1"/>
                    </a:solidFill>
                  </a:tcPr>
                </a:tc>
              </a:tr>
              <a:tr h="139809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1800" kern="1200" dirty="0" smtClean="0">
                          <a:solidFill>
                            <a:schemeClr val="tx1"/>
                          </a:solidFill>
                          <a:latin typeface="Candara" pitchFamily="34" charset="0"/>
                          <a:ea typeface="+mn-ea"/>
                          <a:cs typeface="+mn-cs"/>
                        </a:rPr>
                        <a:t>Zadanie ma na celu opracowanie programu edukacyjnego skierowanego do mieszkańców, dotyczącego zjawiska niskiej emisji, ograniczenia smogu, zachowań prozdrowotnych. Program ten powoli realnie wpłynąć na zmianę postaw mieszkańców, co w efekcie sprawi, że jakość życia istotnie wzrośnie. </a:t>
                      </a:r>
                    </a:p>
                  </a:txBody>
                  <a:tcPr marL="10351" marR="14332"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DBE5F1"/>
                    </a:solidFill>
                  </a:tcPr>
                </a:tc>
              </a:tr>
            </a:tbl>
          </a:graphicData>
        </a:graphic>
      </p:graphicFrame>
      <p:graphicFrame>
        <p:nvGraphicFramePr>
          <p:cNvPr id="4" name="Tabela 3"/>
          <p:cNvGraphicFramePr>
            <a:graphicFrameLocks noGrp="1"/>
          </p:cNvGraphicFramePr>
          <p:nvPr/>
        </p:nvGraphicFramePr>
        <p:xfrm>
          <a:off x="179388" y="2852738"/>
          <a:ext cx="8569325" cy="3132137"/>
        </p:xfrm>
        <a:graphic>
          <a:graphicData uri="http://schemas.openxmlformats.org/drawingml/2006/table">
            <a:tbl>
              <a:tblPr/>
              <a:tblGrid>
                <a:gridCol w="8568952"/>
              </a:tblGrid>
              <a:tr h="34514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800" b="1" dirty="0" smtClean="0">
                          <a:solidFill>
                            <a:srgbClr val="FFFFFF"/>
                          </a:solidFill>
                          <a:latin typeface="Candara" pitchFamily="34" charset="0"/>
                          <a:ea typeface="Times New Roman"/>
                          <a:cs typeface="Times New Roman"/>
                        </a:rPr>
                        <a:t>Zadanie 6.2.</a:t>
                      </a:r>
                      <a:r>
                        <a:rPr lang="pl-PL" sz="1800" b="1" baseline="0" dirty="0" smtClean="0">
                          <a:solidFill>
                            <a:srgbClr val="FFFFFF"/>
                          </a:solidFill>
                          <a:latin typeface="Candara" pitchFamily="34" charset="0"/>
                          <a:ea typeface="Times New Roman"/>
                          <a:cs typeface="Times New Roman"/>
                        </a:rPr>
                        <a:t> </a:t>
                      </a:r>
                      <a:r>
                        <a:rPr lang="pl-PL" sz="1800" b="1" kern="1200" baseline="0" dirty="0" smtClean="0">
                          <a:solidFill>
                            <a:schemeClr val="bg1"/>
                          </a:solidFill>
                          <a:latin typeface="Candara" pitchFamily="34" charset="0"/>
                          <a:ea typeface="+mn-ea"/>
                          <a:cs typeface="+mn-cs"/>
                        </a:rPr>
                        <a:t>Program rozwijania przedsiębiorczości wśród mieszkańców gminy </a:t>
                      </a:r>
                      <a:endParaRPr lang="pl-PL" sz="1800" b="1" kern="1200" baseline="0" dirty="0" smtClean="0">
                        <a:solidFill>
                          <a:schemeClr val="tx1"/>
                        </a:solidFill>
                        <a:latin typeface="Candara" pitchFamily="34" charset="0"/>
                        <a:ea typeface="+mn-ea"/>
                        <a:cs typeface="+mn-cs"/>
                      </a:endParaRPr>
                    </a:p>
                  </a:txBody>
                  <a:tcPr marL="10351" marR="14332"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002060"/>
                    </a:solidFill>
                  </a:tcPr>
                </a:tc>
              </a:tr>
              <a:tr h="279673">
                <a:tc>
                  <a:txBody>
                    <a:bodyPr/>
                    <a:lstStyle/>
                    <a:p>
                      <a:pPr algn="ctr">
                        <a:lnSpc>
                          <a:spcPct val="115000"/>
                        </a:lnSpc>
                        <a:spcBef>
                          <a:spcPts val="600"/>
                        </a:spcBef>
                        <a:spcAft>
                          <a:spcPts val="0"/>
                        </a:spcAft>
                      </a:pPr>
                      <a:r>
                        <a:rPr lang="pl-PL" sz="1800" b="1" kern="50" dirty="0" smtClean="0">
                          <a:solidFill>
                            <a:srgbClr val="00000A"/>
                          </a:solidFill>
                          <a:latin typeface="Candara" pitchFamily="34" charset="0"/>
                          <a:ea typeface="Calibri"/>
                          <a:cs typeface="Tahoma"/>
                        </a:rPr>
                        <a:t>Obszar rewitalizacji / cała</a:t>
                      </a:r>
                      <a:r>
                        <a:rPr lang="pl-PL" sz="1800" b="1" kern="50" baseline="0" dirty="0" smtClean="0">
                          <a:solidFill>
                            <a:srgbClr val="00000A"/>
                          </a:solidFill>
                          <a:latin typeface="Candara" pitchFamily="34" charset="0"/>
                          <a:ea typeface="Calibri"/>
                          <a:cs typeface="Tahoma"/>
                        </a:rPr>
                        <a:t> gmina</a:t>
                      </a:r>
                      <a:endParaRPr lang="pl-PL" sz="1800" kern="50" dirty="0">
                        <a:solidFill>
                          <a:srgbClr val="00000A"/>
                        </a:solidFill>
                        <a:latin typeface="Candara" pitchFamily="34" charset="0"/>
                        <a:ea typeface="Calibri"/>
                        <a:cs typeface="Tahoma"/>
                      </a:endParaRPr>
                    </a:p>
                  </a:txBody>
                  <a:tcPr marL="10351" marR="14332"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DBE5F1"/>
                    </a:solidFill>
                  </a:tcPr>
                </a:tc>
              </a:tr>
              <a:tr h="2471527">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1800" kern="1200" dirty="0" smtClean="0">
                          <a:solidFill>
                            <a:schemeClr val="tx1"/>
                          </a:solidFill>
                          <a:latin typeface="Candara" pitchFamily="34" charset="0"/>
                          <a:ea typeface="+mn-ea"/>
                          <a:cs typeface="+mn-cs"/>
                        </a:rPr>
                        <a:t>Celem projektu jest realizacja działań doradczo - szkoleniowych, związanych z otwieraniem własnej działalności gospodarczej, związanej z turystyką. Specjaliści wskażą mieszkańcom, gdzie na terenie gminy znajdują się niewykorzystane dotychczas obszary korzystne do rozwoju działalności gospodarczej oraz udzielą wskazówek na temat dostępnych źródeł dofinansowania. Działanie to pozwoli na wzmacnianie postaw przedsiębiorczości wśród mieszkańców, zwiększenie zasięgu lokalnego rynku pracy, przeciwdziałanie dziedziczeniu biedy wśród mieszkańców oraz wpłynie na wzrost potencjału turystycznego gminy.</a:t>
                      </a:r>
                    </a:p>
                    <a:p>
                      <a:pPr algn="just"/>
                      <a:endParaRPr lang="pl-PL" sz="1800" kern="1200" baseline="0" dirty="0" smtClean="0">
                        <a:solidFill>
                          <a:schemeClr val="tx1"/>
                        </a:solidFill>
                        <a:latin typeface="Candara" pitchFamily="34" charset="0"/>
                        <a:ea typeface="+mn-ea"/>
                        <a:cs typeface="+mn-cs"/>
                      </a:endParaRPr>
                    </a:p>
                  </a:txBody>
                  <a:tcPr marL="10351" marR="14332"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DBE5F1"/>
                    </a:solidFill>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0" y="0"/>
            <a:ext cx="8786813" cy="49212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spcBef>
                <a:spcPct val="50000"/>
              </a:spcBef>
              <a:defRPr/>
            </a:pPr>
            <a:r>
              <a:rPr lang="pl-PL" sz="2600" b="1" dirty="0">
                <a:solidFill>
                  <a:schemeClr val="tx1"/>
                </a:solidFill>
                <a:latin typeface="Candara" pitchFamily="34" charset="0"/>
              </a:rPr>
              <a:t>Projekty wpisane do Gminnego Programu Rewitalizacji</a:t>
            </a:r>
            <a:endParaRPr lang="pl-PL" sz="2600" b="1" dirty="0">
              <a:solidFill>
                <a:schemeClr val="tx1"/>
              </a:solidFill>
              <a:latin typeface="Candara" pitchFamily="34" charset="0"/>
            </a:endParaRPr>
          </a:p>
        </p:txBody>
      </p:sp>
      <p:graphicFrame>
        <p:nvGraphicFramePr>
          <p:cNvPr id="3" name="Tabela 2"/>
          <p:cNvGraphicFramePr>
            <a:graphicFrameLocks noGrp="1"/>
          </p:cNvGraphicFramePr>
          <p:nvPr/>
        </p:nvGraphicFramePr>
        <p:xfrm>
          <a:off x="179388" y="765175"/>
          <a:ext cx="8569325" cy="2409825"/>
        </p:xfrm>
        <a:graphic>
          <a:graphicData uri="http://schemas.openxmlformats.org/drawingml/2006/table">
            <a:tbl>
              <a:tblPr/>
              <a:tblGrid>
                <a:gridCol w="8568952"/>
              </a:tblGrid>
              <a:tr h="31928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800" b="1" dirty="0" smtClean="0">
                          <a:solidFill>
                            <a:srgbClr val="FFFFFF"/>
                          </a:solidFill>
                          <a:latin typeface="Candara" pitchFamily="34" charset="0"/>
                          <a:ea typeface="Times New Roman"/>
                          <a:cs typeface="Times New Roman"/>
                        </a:rPr>
                        <a:t>Zadanie 6.3.</a:t>
                      </a:r>
                      <a:r>
                        <a:rPr lang="pl-PL" sz="1800" b="1" baseline="0" dirty="0" smtClean="0">
                          <a:solidFill>
                            <a:srgbClr val="FFFFFF"/>
                          </a:solidFill>
                          <a:latin typeface="Candara" pitchFamily="34" charset="0"/>
                          <a:ea typeface="Times New Roman"/>
                          <a:cs typeface="Times New Roman"/>
                        </a:rPr>
                        <a:t> </a:t>
                      </a:r>
                      <a:r>
                        <a:rPr lang="pl-PL" sz="1800" b="1" kern="1200" baseline="0" dirty="0" smtClean="0">
                          <a:solidFill>
                            <a:schemeClr val="bg1"/>
                          </a:solidFill>
                          <a:latin typeface="Candara" pitchFamily="34" charset="0"/>
                          <a:ea typeface="+mn-ea"/>
                          <a:cs typeface="+mn-cs"/>
                        </a:rPr>
                        <a:t>Biblioteka publiczna – sercem kulturalnym </a:t>
                      </a:r>
                      <a:endParaRPr lang="pl-PL" sz="1800" b="1" kern="1200" baseline="0" dirty="0" smtClean="0">
                        <a:solidFill>
                          <a:schemeClr val="tx1"/>
                        </a:solidFill>
                        <a:latin typeface="Candara" pitchFamily="34" charset="0"/>
                        <a:ea typeface="+mn-ea"/>
                        <a:cs typeface="+mn-cs"/>
                      </a:endParaRPr>
                    </a:p>
                  </a:txBody>
                  <a:tcPr marL="10351" marR="14332"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002060"/>
                    </a:solidFill>
                  </a:tcPr>
                </a:tc>
              </a:tr>
              <a:tr h="280937">
                <a:tc>
                  <a:txBody>
                    <a:bodyPr/>
                    <a:lstStyle/>
                    <a:p>
                      <a:pPr algn="ctr">
                        <a:lnSpc>
                          <a:spcPct val="115000"/>
                        </a:lnSpc>
                        <a:spcBef>
                          <a:spcPts val="600"/>
                        </a:spcBef>
                        <a:spcAft>
                          <a:spcPts val="0"/>
                        </a:spcAft>
                      </a:pPr>
                      <a:r>
                        <a:rPr lang="pl-PL" sz="1800" b="1" kern="50" dirty="0" smtClean="0">
                          <a:solidFill>
                            <a:srgbClr val="00000A"/>
                          </a:solidFill>
                          <a:latin typeface="Candara" pitchFamily="34" charset="0"/>
                          <a:ea typeface="Calibri"/>
                          <a:cs typeface="Tahoma"/>
                        </a:rPr>
                        <a:t>Obszar rewitalizacji</a:t>
                      </a:r>
                      <a:endParaRPr lang="pl-PL" sz="1800" kern="50" dirty="0">
                        <a:solidFill>
                          <a:srgbClr val="00000A"/>
                        </a:solidFill>
                        <a:latin typeface="Candara" pitchFamily="34" charset="0"/>
                        <a:ea typeface="Calibri"/>
                        <a:cs typeface="Tahoma"/>
                      </a:endParaRPr>
                    </a:p>
                  </a:txBody>
                  <a:tcPr marL="10351" marR="14332"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DBE5F1"/>
                    </a:solidFill>
                  </a:tcPr>
                </a:tc>
              </a:tr>
              <a:tr h="1776039">
                <a:tc>
                  <a:txBody>
                    <a:bodyPr/>
                    <a:lstStyle/>
                    <a:p>
                      <a:pPr algn="just"/>
                      <a:r>
                        <a:rPr lang="pl-PL" sz="1800" kern="1200" dirty="0" smtClean="0">
                          <a:solidFill>
                            <a:schemeClr val="tx1"/>
                          </a:solidFill>
                          <a:latin typeface="Candara" pitchFamily="34" charset="0"/>
                          <a:ea typeface="+mn-ea"/>
                          <a:cs typeface="+mn-cs"/>
                        </a:rPr>
                        <a:t>W ramach realizacji zadania zamierza się przeprowadzić dyskusję z mieszkańcami, podczas której zebrane zostaną informacje na temat oczekiwań mieszkańców w zakresie działań kulturalnych w gminie. Mieszkańcy w związku z tym projektem otrzymają wiele możliwości aktywnego spędzania czasu połączonego z rozwojem osobistym w oparciu o ofertę zajęć dodatkowych biblioteki. </a:t>
                      </a:r>
                    </a:p>
                  </a:txBody>
                  <a:tcPr marL="10351" marR="14332"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DBE5F1"/>
                    </a:solidFill>
                  </a:tcPr>
                </a:tc>
              </a:tr>
            </a:tbl>
          </a:graphicData>
        </a:graphic>
      </p:graphicFrame>
      <p:graphicFrame>
        <p:nvGraphicFramePr>
          <p:cNvPr id="4" name="Tabela 3"/>
          <p:cNvGraphicFramePr>
            <a:graphicFrameLocks noGrp="1"/>
          </p:cNvGraphicFramePr>
          <p:nvPr/>
        </p:nvGraphicFramePr>
        <p:xfrm>
          <a:off x="179388" y="3500438"/>
          <a:ext cx="8569325" cy="2384425"/>
        </p:xfrm>
        <a:graphic>
          <a:graphicData uri="http://schemas.openxmlformats.org/drawingml/2006/table">
            <a:tbl>
              <a:tblPr/>
              <a:tblGrid>
                <a:gridCol w="8568952"/>
              </a:tblGrid>
              <a:tr h="28930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800" b="1" dirty="0" smtClean="0">
                          <a:solidFill>
                            <a:srgbClr val="FFFFFF"/>
                          </a:solidFill>
                          <a:latin typeface="Candara" pitchFamily="34" charset="0"/>
                          <a:ea typeface="Times New Roman"/>
                          <a:cs typeface="Times New Roman"/>
                        </a:rPr>
                        <a:t>Zadanie 6.4</a:t>
                      </a:r>
                      <a:r>
                        <a:rPr lang="pl-PL" sz="1800" b="1" kern="1200" baseline="0" dirty="0" smtClean="0">
                          <a:solidFill>
                            <a:schemeClr val="bg1"/>
                          </a:solidFill>
                          <a:latin typeface="Candara" pitchFamily="34" charset="0"/>
                          <a:ea typeface="+mn-ea"/>
                          <a:cs typeface="+mn-cs"/>
                        </a:rPr>
                        <a:t>.</a:t>
                      </a:r>
                      <a:r>
                        <a:rPr lang="pl-PL" sz="1800" b="1" kern="1200" baseline="0" dirty="0" smtClean="0">
                          <a:solidFill>
                            <a:schemeClr val="tx1"/>
                          </a:solidFill>
                          <a:latin typeface="Candara" pitchFamily="34" charset="0"/>
                          <a:ea typeface="+mn-ea"/>
                          <a:cs typeface="+mn-cs"/>
                        </a:rPr>
                        <a:t> </a:t>
                      </a:r>
                      <a:r>
                        <a:rPr lang="pl-PL" sz="1800" b="1" kern="1200" baseline="0" dirty="0" smtClean="0">
                          <a:solidFill>
                            <a:schemeClr val="bg1"/>
                          </a:solidFill>
                          <a:latin typeface="Candara" pitchFamily="34" charset="0"/>
                          <a:ea typeface="+mn-ea"/>
                          <a:cs typeface="+mn-cs"/>
                        </a:rPr>
                        <a:t>Gmina Skała szansą dla wszystkich </a:t>
                      </a:r>
                      <a:endParaRPr lang="pl-PL" sz="1800" b="1" kern="1200" baseline="0" dirty="0" smtClean="0">
                        <a:solidFill>
                          <a:schemeClr val="tx1"/>
                        </a:solidFill>
                        <a:latin typeface="Candara" pitchFamily="34" charset="0"/>
                        <a:ea typeface="+mn-ea"/>
                        <a:cs typeface="+mn-cs"/>
                      </a:endParaRPr>
                    </a:p>
                  </a:txBody>
                  <a:tcPr marL="10351" marR="14332"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002060"/>
                    </a:solidFill>
                  </a:tcPr>
                </a:tc>
              </a:tr>
              <a:tr h="235083">
                <a:tc>
                  <a:txBody>
                    <a:bodyPr/>
                    <a:lstStyle/>
                    <a:p>
                      <a:pPr algn="ctr">
                        <a:lnSpc>
                          <a:spcPct val="115000"/>
                        </a:lnSpc>
                        <a:spcBef>
                          <a:spcPts val="600"/>
                        </a:spcBef>
                        <a:spcAft>
                          <a:spcPts val="0"/>
                        </a:spcAft>
                      </a:pPr>
                      <a:r>
                        <a:rPr lang="pl-PL" sz="1800" b="1" kern="50" dirty="0" smtClean="0">
                          <a:solidFill>
                            <a:srgbClr val="00000A"/>
                          </a:solidFill>
                          <a:latin typeface="Candara" pitchFamily="34" charset="0"/>
                          <a:ea typeface="Calibri"/>
                          <a:cs typeface="Tahoma"/>
                        </a:rPr>
                        <a:t>Obszar rewitalizacji</a:t>
                      </a:r>
                      <a:endParaRPr lang="pl-PL" sz="1800" kern="50" dirty="0">
                        <a:solidFill>
                          <a:srgbClr val="00000A"/>
                        </a:solidFill>
                        <a:latin typeface="Candara" pitchFamily="34" charset="0"/>
                        <a:ea typeface="Calibri"/>
                        <a:cs typeface="Tahoma"/>
                      </a:endParaRPr>
                    </a:p>
                  </a:txBody>
                  <a:tcPr marL="10351" marR="14332"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DBE5F1"/>
                    </a:solidFill>
                  </a:tcPr>
                </a:tc>
              </a:tr>
              <a:tr h="1779866">
                <a:tc>
                  <a:txBody>
                    <a:bodyPr/>
                    <a:lstStyle/>
                    <a:p>
                      <a:pPr algn="just"/>
                      <a:r>
                        <a:rPr lang="pl-PL" sz="1800" kern="1200" dirty="0" smtClean="0">
                          <a:solidFill>
                            <a:schemeClr val="tx1"/>
                          </a:solidFill>
                          <a:latin typeface="Candara" pitchFamily="34" charset="0"/>
                          <a:ea typeface="+mn-ea"/>
                          <a:cs typeface="+mn-cs"/>
                        </a:rPr>
                        <a:t>Głównymi działaniami w ramach projektu są identyfikacja indywidualnych potrzeb i potencjałów uczestnika, wsparcie aktywnej integracji, praca o charakterze socjalnym oraz aktywizacja zawodowa. Na obszarze rewitalizacji występuje znaczna liczba osób korzystających z pomocy społecznej, czego powodem jest ubóstwo, bezrobocie i alkoholizm. Podjęte działania przyczynią się do wzrostu efektywności społeczno-zatrudnieniowej.</a:t>
                      </a:r>
                      <a:endParaRPr lang="pl-PL" sz="1800" kern="1200" dirty="0">
                        <a:solidFill>
                          <a:schemeClr val="tx1"/>
                        </a:solidFill>
                        <a:latin typeface="Candara" pitchFamily="34" charset="0"/>
                        <a:ea typeface="+mn-ea"/>
                        <a:cs typeface="+mn-cs"/>
                      </a:endParaRPr>
                    </a:p>
                  </a:txBody>
                  <a:tcPr marL="10351" marR="14332"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DBE5F1"/>
                    </a:solidFill>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body" idx="1"/>
          </p:nvPr>
        </p:nvSpPr>
        <p:spPr/>
        <p:txBody>
          <a:bodyPr/>
          <a:lstStyle/>
          <a:p>
            <a:pPr algn="ctr">
              <a:buFont typeface="Arial" charset="0"/>
              <a:buNone/>
            </a:pPr>
            <a:r>
              <a:rPr lang="pl-PL" smtClean="0"/>
              <a:t>Dotacja współfinansowana w 85% </a:t>
            </a:r>
          </a:p>
          <a:p>
            <a:pPr algn="ctr">
              <a:buFont typeface="Arial" charset="0"/>
              <a:buNone/>
            </a:pPr>
            <a:r>
              <a:rPr lang="pl-PL" smtClean="0"/>
              <a:t>ze środków Unii Europejskiej,</a:t>
            </a:r>
          </a:p>
          <a:p>
            <a:pPr algn="ctr">
              <a:buFont typeface="Arial" charset="0"/>
              <a:buNone/>
            </a:pPr>
            <a:r>
              <a:rPr lang="pl-PL" smtClean="0"/>
              <a:t> Funduszu Spójności </a:t>
            </a:r>
          </a:p>
          <a:p>
            <a:pPr algn="ctr">
              <a:buFont typeface="Arial" charset="0"/>
              <a:buNone/>
            </a:pPr>
            <a:r>
              <a:rPr lang="pl-PL" smtClean="0"/>
              <a:t>w ramach </a:t>
            </a:r>
          </a:p>
          <a:p>
            <a:pPr algn="ctr">
              <a:buFont typeface="Arial" charset="0"/>
              <a:buNone/>
            </a:pPr>
            <a:r>
              <a:rPr lang="pl-PL" smtClean="0"/>
              <a:t>Programu Operacyjnego Pomoc Techniczna 2014-2020 </a:t>
            </a:r>
          </a:p>
          <a:p>
            <a:pPr algn="ctr">
              <a:buFont typeface="Arial" charset="0"/>
              <a:buNone/>
            </a:pPr>
            <a:r>
              <a:rPr lang="pl-PL" smtClean="0"/>
              <a:t>oraz w 15% z budżetu państwa. </a:t>
            </a:r>
          </a:p>
          <a:p>
            <a:pPr>
              <a:buFont typeface="Arial" charset="0"/>
              <a:buNone/>
            </a:pPr>
            <a:endParaRPr lang="pl-PL" smtClean="0"/>
          </a:p>
        </p:txBody>
      </p:sp>
      <p:pic>
        <p:nvPicPr>
          <p:cNvPr id="53251" name="Picture 3"/>
          <p:cNvPicPr>
            <a:picLocks noChangeAspect="1" noChangeArrowheads="1"/>
          </p:cNvPicPr>
          <p:nvPr/>
        </p:nvPicPr>
        <p:blipFill>
          <a:blip r:embed="rId2"/>
          <a:srcRect/>
          <a:stretch>
            <a:fillRect/>
          </a:stretch>
        </p:blipFill>
        <p:spPr bwMode="auto">
          <a:xfrm>
            <a:off x="1042988" y="404813"/>
            <a:ext cx="6985000" cy="938212"/>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p:cNvSpPr>
          <p:nvPr>
            <p:ph type="body" idx="1"/>
          </p:nvPr>
        </p:nvSpPr>
        <p:spPr/>
        <p:txBody>
          <a:bodyPr/>
          <a:lstStyle/>
          <a:p>
            <a:pPr>
              <a:buFont typeface="Arial" charset="0"/>
              <a:buNone/>
            </a:pPr>
            <a:r>
              <a:rPr lang="pl-PL" smtClean="0"/>
              <a:t>Projekt został zrealizowany w okresie </a:t>
            </a:r>
          </a:p>
          <a:p>
            <a:pPr>
              <a:buFont typeface="Arial" charset="0"/>
              <a:buNone/>
            </a:pPr>
            <a:r>
              <a:rPr lang="pl-PL" smtClean="0"/>
              <a:t>od 1 lipca 2016 r. do 10 lipca 2017 r.</a:t>
            </a:r>
          </a:p>
          <a:p>
            <a:pPr>
              <a:buFont typeface="Arial" charset="0"/>
              <a:buNone/>
            </a:pPr>
            <a:endParaRPr lang="pl-PL" smtClean="0"/>
          </a:p>
          <a:p>
            <a:pPr>
              <a:buFont typeface="Arial" charset="0"/>
              <a:buNone/>
            </a:pPr>
            <a:r>
              <a:rPr lang="pl-PL" smtClean="0"/>
              <a:t>Całkowita wartość projektu wyniosła:</a:t>
            </a:r>
          </a:p>
          <a:p>
            <a:pPr>
              <a:buFont typeface="Arial" charset="0"/>
              <a:buNone/>
            </a:pPr>
            <a:r>
              <a:rPr lang="pl-PL" smtClean="0"/>
              <a:t> 68 282,03 zł. </a:t>
            </a:r>
          </a:p>
          <a:p>
            <a:pPr>
              <a:buFont typeface="Arial" charset="0"/>
              <a:buNone/>
            </a:pPr>
            <a:r>
              <a:rPr lang="pl-PL" smtClean="0"/>
              <a:t>Wysokość otrzymanej dotacji:</a:t>
            </a:r>
          </a:p>
          <a:p>
            <a:pPr>
              <a:buFont typeface="Arial" charset="0"/>
              <a:buNone/>
            </a:pPr>
            <a:r>
              <a:rPr lang="pl-PL" smtClean="0"/>
              <a:t> 61 453,82 zł</a:t>
            </a:r>
          </a:p>
        </p:txBody>
      </p:sp>
      <p:pic>
        <p:nvPicPr>
          <p:cNvPr id="54275" name="Picture 3"/>
          <p:cNvPicPr>
            <a:picLocks noChangeAspect="1" noChangeArrowheads="1"/>
          </p:cNvPicPr>
          <p:nvPr/>
        </p:nvPicPr>
        <p:blipFill>
          <a:blip r:embed="rId2"/>
          <a:srcRect/>
          <a:stretch>
            <a:fillRect/>
          </a:stretch>
        </p:blipFill>
        <p:spPr bwMode="auto">
          <a:xfrm>
            <a:off x="1042988" y="404813"/>
            <a:ext cx="6985000" cy="938212"/>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0" y="0"/>
            <a:ext cx="5256213" cy="48895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defPPr>
              <a:defRPr lang="pl-PL"/>
            </a:defPPr>
            <a:lvl1pPr>
              <a:lnSpc>
                <a:spcPct val="100000"/>
              </a:lnSpc>
              <a:spcBef>
                <a:spcPct val="50000"/>
              </a:spcBef>
              <a:buSzTx/>
              <a:defRPr sz="2600" b="1" u="none">
                <a:solidFill>
                  <a:srgbClr val="000D1A"/>
                </a:solidFill>
                <a:latin typeface="Candara" pitchFamily="34" charset="0"/>
              </a:defRPr>
            </a:lvl1pPr>
          </a:lstStyle>
          <a:p>
            <a:pPr>
              <a:defRPr/>
            </a:pPr>
            <a:r>
              <a:rPr lang="pl-PL" dirty="0"/>
              <a:t>Rewitalizacja – co to takiego?</a:t>
            </a:r>
          </a:p>
        </p:txBody>
      </p:sp>
      <p:sp>
        <p:nvSpPr>
          <p:cNvPr id="16386" name="Prostokąt 5"/>
          <p:cNvSpPr>
            <a:spLocks noChangeArrowheads="1"/>
          </p:cNvSpPr>
          <p:nvPr/>
        </p:nvSpPr>
        <p:spPr bwMode="auto">
          <a:xfrm>
            <a:off x="468313" y="981075"/>
            <a:ext cx="8351837" cy="2878138"/>
          </a:xfrm>
          <a:prstGeom prst="rect">
            <a:avLst/>
          </a:prstGeom>
          <a:noFill/>
          <a:ln w="9525">
            <a:noFill/>
            <a:miter lim="800000"/>
            <a:headEnd/>
            <a:tailEnd/>
          </a:ln>
        </p:spPr>
        <p:txBody>
          <a:bodyPr>
            <a:spAutoFit/>
          </a:bodyPr>
          <a:lstStyle/>
          <a:p>
            <a:pPr algn="just">
              <a:lnSpc>
                <a:spcPct val="114000"/>
              </a:lnSpc>
            </a:pPr>
            <a:r>
              <a:rPr lang="pl-PL" sz="2000" b="1">
                <a:latin typeface="Candara" pitchFamily="34" charset="0"/>
              </a:rPr>
              <a:t>REWITALIZACJA</a:t>
            </a:r>
            <a:r>
              <a:rPr lang="pl-PL" sz="2000">
                <a:latin typeface="Candara" pitchFamily="34" charset="0"/>
              </a:rPr>
              <a:t> to </a:t>
            </a:r>
            <a:r>
              <a:rPr lang="pl-PL" sz="2000" b="1">
                <a:latin typeface="Candara" pitchFamily="34" charset="0"/>
              </a:rPr>
              <a:t>kompleksowy</a:t>
            </a:r>
            <a:r>
              <a:rPr lang="pl-PL" sz="2000">
                <a:latin typeface="Candara" pitchFamily="34" charset="0"/>
              </a:rPr>
              <a:t> proces </a:t>
            </a:r>
            <a:r>
              <a:rPr lang="pl-PL" sz="2000" b="1">
                <a:latin typeface="Candara" pitchFamily="34" charset="0"/>
              </a:rPr>
              <a:t>wyprowadzenia</a:t>
            </a:r>
            <a:r>
              <a:rPr lang="pl-PL" sz="2000">
                <a:latin typeface="Candara" pitchFamily="34" charset="0"/>
              </a:rPr>
              <a:t> ze </a:t>
            </a:r>
            <a:r>
              <a:rPr lang="pl-PL" sz="2000" b="1">
                <a:latin typeface="Candara" pitchFamily="34" charset="0"/>
              </a:rPr>
              <a:t>stanu kryzysowego </a:t>
            </a:r>
            <a:r>
              <a:rPr lang="pl-PL" sz="2000">
                <a:latin typeface="Candara" pitchFamily="34" charset="0"/>
              </a:rPr>
              <a:t>obszarów </a:t>
            </a:r>
            <a:r>
              <a:rPr lang="pl-PL" sz="2000" b="1">
                <a:latin typeface="Candara" pitchFamily="34" charset="0"/>
              </a:rPr>
              <a:t>zdegradowanych</a:t>
            </a:r>
            <a:r>
              <a:rPr lang="pl-PL" sz="2000">
                <a:latin typeface="Candara" pitchFamily="34" charset="0"/>
              </a:rPr>
              <a:t> poprzez </a:t>
            </a:r>
            <a:r>
              <a:rPr lang="pl-PL" sz="2000" b="1">
                <a:latin typeface="Candara" pitchFamily="34" charset="0"/>
              </a:rPr>
              <a:t>działania całościowe </a:t>
            </a:r>
            <a:r>
              <a:rPr lang="pl-PL" sz="2000">
                <a:latin typeface="Candara" pitchFamily="34" charset="0"/>
              </a:rPr>
              <a:t>(powiązane wzajemnie przedsięwzięcia obejmujące kwestie społeczne oraz gospodarcze lub przestrzenno-funkcjonalne lub techniczne lub środowiskowe), </a:t>
            </a:r>
            <a:r>
              <a:rPr lang="pl-PL" sz="2000" b="1">
                <a:latin typeface="Candara" pitchFamily="34" charset="0"/>
              </a:rPr>
              <a:t>integrujące</a:t>
            </a:r>
            <a:r>
              <a:rPr lang="pl-PL" sz="2000">
                <a:latin typeface="Candara" pitchFamily="34" charset="0"/>
              </a:rPr>
              <a:t> interwencję na rzecz </a:t>
            </a:r>
            <a:r>
              <a:rPr lang="pl-PL" sz="2000" b="1">
                <a:latin typeface="Candara" pitchFamily="34" charset="0"/>
              </a:rPr>
              <a:t>społeczności lokalnej, przestrzeni i lokalnej gospodarki</a:t>
            </a:r>
            <a:r>
              <a:rPr lang="pl-PL" sz="2000">
                <a:latin typeface="Candara" pitchFamily="34" charset="0"/>
              </a:rPr>
              <a:t>, skoncentrowane terytorialnie i prowadzone w sposób </a:t>
            </a:r>
            <a:r>
              <a:rPr lang="pl-PL" sz="2000" b="1">
                <a:latin typeface="Candara" pitchFamily="34" charset="0"/>
              </a:rPr>
              <a:t>zaplanowany</a:t>
            </a:r>
            <a:r>
              <a:rPr lang="pl-PL" sz="2000">
                <a:latin typeface="Candara" pitchFamily="34" charset="0"/>
              </a:rPr>
              <a:t> oraz </a:t>
            </a:r>
            <a:r>
              <a:rPr lang="pl-PL" sz="2000" b="1">
                <a:latin typeface="Candara" pitchFamily="34" charset="0"/>
              </a:rPr>
              <a:t>zintegrowany</a:t>
            </a:r>
            <a:r>
              <a:rPr lang="pl-PL" sz="2000">
                <a:latin typeface="Candara" pitchFamily="34" charset="0"/>
              </a:rPr>
              <a:t> poprzez program rewitalizacji  (wytyczne MIR z 2015r.).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3"/>
          <p:cNvPicPr>
            <a:picLocks noChangeAspect="1" noChangeArrowheads="1"/>
          </p:cNvPicPr>
          <p:nvPr/>
        </p:nvPicPr>
        <p:blipFill>
          <a:blip r:embed="rId2"/>
          <a:srcRect/>
          <a:stretch>
            <a:fillRect/>
          </a:stretch>
        </p:blipFill>
        <p:spPr bwMode="auto">
          <a:xfrm>
            <a:off x="3419475" y="765175"/>
            <a:ext cx="5653088" cy="3841750"/>
          </a:xfrm>
          <a:prstGeom prst="rect">
            <a:avLst/>
          </a:prstGeom>
          <a:noFill/>
          <a:ln w="9525">
            <a:noFill/>
            <a:miter lim="800000"/>
            <a:headEnd/>
            <a:tailEnd/>
          </a:ln>
        </p:spPr>
      </p:pic>
      <p:sp>
        <p:nvSpPr>
          <p:cNvPr id="5" name="Text Box 4"/>
          <p:cNvSpPr txBox="1">
            <a:spLocks noChangeArrowheads="1"/>
          </p:cNvSpPr>
          <p:nvPr/>
        </p:nvSpPr>
        <p:spPr bwMode="auto">
          <a:xfrm>
            <a:off x="0" y="0"/>
            <a:ext cx="5256213" cy="48895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defPPr>
              <a:defRPr lang="pl-PL"/>
            </a:defPPr>
            <a:lvl1pPr>
              <a:lnSpc>
                <a:spcPct val="100000"/>
              </a:lnSpc>
              <a:spcBef>
                <a:spcPct val="50000"/>
              </a:spcBef>
              <a:buSzTx/>
              <a:defRPr sz="2600" b="1" u="none">
                <a:solidFill>
                  <a:srgbClr val="000D1A"/>
                </a:solidFill>
                <a:latin typeface="Candara" pitchFamily="34" charset="0"/>
              </a:defRPr>
            </a:lvl1pPr>
          </a:lstStyle>
          <a:p>
            <a:pPr>
              <a:defRPr/>
            </a:pPr>
            <a:r>
              <a:rPr lang="pl-PL" dirty="0"/>
              <a:t>Rewitalizacja – co to takiego?</a:t>
            </a:r>
          </a:p>
        </p:txBody>
      </p:sp>
      <p:sp>
        <p:nvSpPr>
          <p:cNvPr id="7" name="Rectangle 2"/>
          <p:cNvSpPr>
            <a:spLocks noChangeArrowheads="1"/>
          </p:cNvSpPr>
          <p:nvPr/>
        </p:nvSpPr>
        <p:spPr bwMode="auto">
          <a:xfrm>
            <a:off x="468313" y="2227263"/>
            <a:ext cx="7488237" cy="3865562"/>
          </a:xfrm>
          <a:prstGeom prst="rect">
            <a:avLst/>
          </a:prstGeom>
          <a:noFill/>
          <a:ln w="9525">
            <a:noFill/>
            <a:miter lim="800000"/>
            <a:headEnd/>
            <a:tailEnd/>
          </a:ln>
          <a:effectLst/>
        </p:spPr>
        <p:txBody>
          <a:bodyPr>
            <a:spAutoFit/>
          </a:bodyPr>
          <a:lstStyle/>
          <a:p>
            <a:pPr marL="457200" indent="-457200" algn="just">
              <a:lnSpc>
                <a:spcPct val="114000"/>
              </a:lnSpc>
              <a:spcBef>
                <a:spcPts val="600"/>
              </a:spcBef>
              <a:defRPr/>
            </a:pPr>
            <a:r>
              <a:rPr lang="pl-PL" sz="2000" b="1" dirty="0">
                <a:solidFill>
                  <a:srgbClr val="000D1A"/>
                </a:solidFill>
                <a:latin typeface="Candara" pitchFamily="34" charset="0"/>
              </a:rPr>
              <a:t>GPR odnoszą się do sfer:</a:t>
            </a:r>
          </a:p>
          <a:p>
            <a:pPr marL="457200" indent="-457200" algn="just">
              <a:lnSpc>
                <a:spcPct val="114000"/>
              </a:lnSpc>
              <a:spcBef>
                <a:spcPts val="600"/>
              </a:spcBef>
              <a:defRPr/>
            </a:pPr>
            <a:endParaRPr lang="pl-PL" sz="2000" b="1" dirty="0">
              <a:solidFill>
                <a:srgbClr val="000D1A"/>
              </a:solidFill>
              <a:latin typeface="Candara" pitchFamily="34" charset="0"/>
            </a:endParaRPr>
          </a:p>
          <a:p>
            <a:pPr marL="908050" indent="-457200" algn="just">
              <a:lnSpc>
                <a:spcPct val="114000"/>
              </a:lnSpc>
              <a:spcBef>
                <a:spcPts val="600"/>
              </a:spcBef>
              <a:buFont typeface="+mj-lt"/>
              <a:buAutoNum type="arabicPeriod"/>
              <a:defRPr/>
            </a:pPr>
            <a:r>
              <a:rPr lang="pl-PL" sz="2000" dirty="0">
                <a:solidFill>
                  <a:srgbClr val="000D1A"/>
                </a:solidFill>
                <a:latin typeface="Candara" pitchFamily="34" charset="0"/>
              </a:rPr>
              <a:t>Społecznej;</a:t>
            </a:r>
          </a:p>
          <a:p>
            <a:pPr marL="908050" indent="-457200" algn="just">
              <a:lnSpc>
                <a:spcPct val="114000"/>
              </a:lnSpc>
              <a:spcBef>
                <a:spcPts val="600"/>
              </a:spcBef>
              <a:buFont typeface="+mj-lt"/>
              <a:buAutoNum type="arabicPeriod"/>
              <a:defRPr/>
            </a:pPr>
            <a:r>
              <a:rPr lang="pl-PL" sz="2000" dirty="0">
                <a:solidFill>
                  <a:srgbClr val="000D1A"/>
                </a:solidFill>
                <a:latin typeface="Candara" pitchFamily="34" charset="0"/>
              </a:rPr>
              <a:t>Gospodarczej;</a:t>
            </a:r>
          </a:p>
          <a:p>
            <a:pPr marL="908050" indent="-457200" algn="just">
              <a:lnSpc>
                <a:spcPct val="114000"/>
              </a:lnSpc>
              <a:spcBef>
                <a:spcPts val="600"/>
              </a:spcBef>
              <a:buFont typeface="+mj-lt"/>
              <a:buAutoNum type="arabicPeriod"/>
              <a:defRPr/>
            </a:pPr>
            <a:r>
              <a:rPr lang="pl-PL" sz="2000" dirty="0">
                <a:solidFill>
                  <a:srgbClr val="000D1A"/>
                </a:solidFill>
                <a:latin typeface="Candara" pitchFamily="34" charset="0"/>
              </a:rPr>
              <a:t>Funkcjonalno-Przestrzennej;</a:t>
            </a:r>
          </a:p>
          <a:p>
            <a:pPr marL="908050" indent="-457200" algn="just">
              <a:lnSpc>
                <a:spcPct val="114000"/>
              </a:lnSpc>
              <a:spcBef>
                <a:spcPts val="600"/>
              </a:spcBef>
              <a:buFont typeface="+mj-lt"/>
              <a:buAutoNum type="arabicPeriod"/>
              <a:defRPr/>
            </a:pPr>
            <a:r>
              <a:rPr lang="pl-PL" sz="2000" dirty="0">
                <a:solidFill>
                  <a:srgbClr val="000D1A"/>
                </a:solidFill>
                <a:latin typeface="Candara" pitchFamily="34" charset="0"/>
              </a:rPr>
              <a:t>Technicznej;</a:t>
            </a:r>
          </a:p>
          <a:p>
            <a:pPr marL="908050" indent="-457200" algn="just">
              <a:lnSpc>
                <a:spcPct val="114000"/>
              </a:lnSpc>
              <a:spcBef>
                <a:spcPts val="600"/>
              </a:spcBef>
              <a:buFont typeface="+mj-lt"/>
              <a:buAutoNum type="arabicPeriod"/>
              <a:defRPr/>
            </a:pPr>
            <a:r>
              <a:rPr lang="pl-PL" sz="2000" dirty="0">
                <a:solidFill>
                  <a:srgbClr val="000D1A"/>
                </a:solidFill>
                <a:latin typeface="Candara" pitchFamily="34" charset="0"/>
              </a:rPr>
              <a:t>Środowiskowej.</a:t>
            </a:r>
          </a:p>
          <a:p>
            <a:pPr algn="just">
              <a:lnSpc>
                <a:spcPct val="114000"/>
              </a:lnSpc>
              <a:spcBef>
                <a:spcPts val="600"/>
              </a:spcBef>
              <a:defRPr/>
            </a:pPr>
            <a:endParaRPr lang="pl-PL" sz="2000" dirty="0">
              <a:solidFill>
                <a:srgbClr val="000D1A"/>
              </a:solidFill>
              <a:latin typeface="Candara" pitchFamily="34" charset="0"/>
            </a:endParaRPr>
          </a:p>
          <a:p>
            <a:pPr marL="457200" indent="-457200" algn="just">
              <a:lnSpc>
                <a:spcPct val="114000"/>
              </a:lnSpc>
              <a:spcBef>
                <a:spcPts val="600"/>
              </a:spcBef>
              <a:buFont typeface="+mj-lt"/>
              <a:buAutoNum type="arabicPeriod"/>
              <a:defRPr/>
            </a:pPr>
            <a:endParaRPr lang="pl-PL" sz="2000" dirty="0">
              <a:solidFill>
                <a:srgbClr val="000D1A"/>
              </a:solidFill>
              <a:latin typeface="Candara"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Prostokąt 30"/>
          <p:cNvSpPr/>
          <p:nvPr/>
        </p:nvSpPr>
        <p:spPr>
          <a:xfrm>
            <a:off x="0" y="0"/>
            <a:ext cx="7451725" cy="49212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spcBef>
                <a:spcPct val="50000"/>
              </a:spcBef>
              <a:defRPr/>
            </a:pPr>
            <a:r>
              <a:rPr lang="pl-PL" sz="2600" b="1" dirty="0">
                <a:solidFill>
                  <a:srgbClr val="000D1A"/>
                </a:solidFill>
                <a:latin typeface="Candara" pitchFamily="34" charset="0"/>
              </a:rPr>
              <a:t>Zakres prac</a:t>
            </a:r>
          </a:p>
        </p:txBody>
      </p:sp>
      <p:sp>
        <p:nvSpPr>
          <p:cNvPr id="35" name="Prostokąt zaokrąglony 34"/>
          <p:cNvSpPr/>
          <p:nvPr/>
        </p:nvSpPr>
        <p:spPr>
          <a:xfrm>
            <a:off x="900113" y="4724400"/>
            <a:ext cx="7920037" cy="433388"/>
          </a:xfrm>
          <a:prstGeom prst="roundRect">
            <a:avLst/>
          </a:prstGeom>
          <a:solidFill>
            <a:schemeClr val="tx2">
              <a:lumMod val="20000"/>
              <a:lumOff val="80000"/>
            </a:schemeClr>
          </a:solidFill>
          <a:ln>
            <a:solidFill>
              <a:srgbClr val="BD0505"/>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pl-PL" sz="1600" dirty="0">
                <a:solidFill>
                  <a:schemeClr val="tx1"/>
                </a:solidFill>
                <a:latin typeface="Candara" pitchFamily="34" charset="0"/>
              </a:rPr>
              <a:t>Uchwalenie obszaru zdegradowanego i rewitalizacji</a:t>
            </a:r>
            <a:endParaRPr lang="pl-PL" sz="1600" dirty="0">
              <a:solidFill>
                <a:schemeClr val="tx1"/>
              </a:solidFill>
              <a:latin typeface="Candara" pitchFamily="34" charset="0"/>
            </a:endParaRPr>
          </a:p>
        </p:txBody>
      </p:sp>
      <p:sp>
        <p:nvSpPr>
          <p:cNvPr id="40" name="Prostokąt zaokrąglony 39"/>
          <p:cNvSpPr/>
          <p:nvPr/>
        </p:nvSpPr>
        <p:spPr>
          <a:xfrm>
            <a:off x="900113" y="1125538"/>
            <a:ext cx="7920037" cy="358775"/>
          </a:xfrm>
          <a:prstGeom prst="roundRect">
            <a:avLst/>
          </a:prstGeom>
          <a:solidFill>
            <a:schemeClr val="tx2">
              <a:lumMod val="20000"/>
              <a:lumOff val="80000"/>
            </a:schemeClr>
          </a:solidFill>
          <a:ln>
            <a:solidFill>
              <a:srgbClr val="BD0505"/>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pl-PL" sz="1600" dirty="0">
                <a:solidFill>
                  <a:schemeClr val="tx1"/>
                </a:solidFill>
                <a:latin typeface="Candara" pitchFamily="34" charset="0"/>
              </a:rPr>
              <a:t>Wizyta wprowadzająca – rozpoczęcie prac nad </a:t>
            </a:r>
            <a:r>
              <a:rPr lang="pl-PL" sz="1600" dirty="0" err="1">
                <a:solidFill>
                  <a:schemeClr val="tx1"/>
                </a:solidFill>
                <a:latin typeface="Candara" pitchFamily="34" charset="0"/>
              </a:rPr>
              <a:t>GPR</a:t>
            </a:r>
            <a:r>
              <a:rPr lang="pl-PL" sz="1600" dirty="0">
                <a:solidFill>
                  <a:schemeClr val="tx1"/>
                </a:solidFill>
                <a:latin typeface="Candara" pitchFamily="34" charset="0"/>
              </a:rPr>
              <a:t> 14.09.2016</a:t>
            </a:r>
            <a:endParaRPr lang="pl-PL" sz="1600" dirty="0">
              <a:solidFill>
                <a:schemeClr val="tx1"/>
              </a:solidFill>
              <a:latin typeface="Candara" pitchFamily="34" charset="0"/>
            </a:endParaRPr>
          </a:p>
        </p:txBody>
      </p:sp>
      <p:sp>
        <p:nvSpPr>
          <p:cNvPr id="42" name="Prostokąt zaokrąglony 41"/>
          <p:cNvSpPr/>
          <p:nvPr/>
        </p:nvSpPr>
        <p:spPr>
          <a:xfrm>
            <a:off x="900113" y="3357563"/>
            <a:ext cx="7920037" cy="431800"/>
          </a:xfrm>
          <a:prstGeom prst="roundRect">
            <a:avLst/>
          </a:prstGeom>
          <a:solidFill>
            <a:schemeClr val="tx2">
              <a:lumMod val="20000"/>
              <a:lumOff val="80000"/>
            </a:schemeClr>
          </a:solidFill>
          <a:ln>
            <a:solidFill>
              <a:srgbClr val="BD0505"/>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pl-PL" sz="1600" dirty="0">
                <a:solidFill>
                  <a:schemeClr val="tx1"/>
                </a:solidFill>
                <a:latin typeface="Candara" pitchFamily="34" charset="0"/>
              </a:rPr>
              <a:t>Diagnoza i wyznaczenie obszarów rewitalizacji</a:t>
            </a:r>
            <a:endParaRPr lang="pl-PL" sz="1600" dirty="0">
              <a:solidFill>
                <a:schemeClr val="tx1"/>
              </a:solidFill>
              <a:latin typeface="Candara" pitchFamily="34" charset="0"/>
            </a:endParaRPr>
          </a:p>
        </p:txBody>
      </p:sp>
      <p:sp>
        <p:nvSpPr>
          <p:cNvPr id="43" name="Prostokąt zaokrąglony 42"/>
          <p:cNvSpPr/>
          <p:nvPr/>
        </p:nvSpPr>
        <p:spPr>
          <a:xfrm>
            <a:off x="900113" y="2781300"/>
            <a:ext cx="7920037" cy="360363"/>
          </a:xfrm>
          <a:prstGeom prst="roundRect">
            <a:avLst/>
          </a:prstGeom>
          <a:solidFill>
            <a:schemeClr val="bg1"/>
          </a:solidFill>
          <a:ln>
            <a:solidFill>
              <a:srgbClr val="BD0505"/>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pl-PL" sz="1600" b="1" dirty="0">
                <a:solidFill>
                  <a:schemeClr val="tx1"/>
                </a:solidFill>
                <a:latin typeface="Candara" pitchFamily="34" charset="0"/>
              </a:rPr>
              <a:t>Warsztat Strategiczny I – 27.10.2016</a:t>
            </a:r>
            <a:endParaRPr lang="pl-PL" sz="1600" b="1" dirty="0">
              <a:solidFill>
                <a:schemeClr val="tx1"/>
              </a:solidFill>
              <a:latin typeface="Candara" pitchFamily="34" charset="0"/>
            </a:endParaRPr>
          </a:p>
        </p:txBody>
      </p:sp>
      <p:sp>
        <p:nvSpPr>
          <p:cNvPr id="46" name="Prostokąt zaokrąglony 45"/>
          <p:cNvSpPr/>
          <p:nvPr/>
        </p:nvSpPr>
        <p:spPr>
          <a:xfrm>
            <a:off x="900113" y="2276475"/>
            <a:ext cx="2447925" cy="360363"/>
          </a:xfrm>
          <a:prstGeom prst="roundRect">
            <a:avLst/>
          </a:prstGeom>
          <a:ln>
            <a:solidFill>
              <a:srgbClr val="BD0505"/>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pl-PL" sz="1400" dirty="0">
                <a:solidFill>
                  <a:schemeClr val="tx1"/>
                </a:solidFill>
                <a:latin typeface="Candara" pitchFamily="34" charset="0"/>
              </a:rPr>
              <a:t>PAPI z mieszkańcami n=100 </a:t>
            </a:r>
            <a:endParaRPr lang="pl-PL" sz="1400" dirty="0">
              <a:solidFill>
                <a:schemeClr val="tx1"/>
              </a:solidFill>
              <a:latin typeface="Candara" pitchFamily="34" charset="0"/>
            </a:endParaRPr>
          </a:p>
        </p:txBody>
      </p:sp>
      <p:sp>
        <p:nvSpPr>
          <p:cNvPr id="48" name="Prostokąt zaokrąglony 47"/>
          <p:cNvSpPr/>
          <p:nvPr/>
        </p:nvSpPr>
        <p:spPr>
          <a:xfrm>
            <a:off x="3492500" y="2276475"/>
            <a:ext cx="2735263" cy="360363"/>
          </a:xfrm>
          <a:prstGeom prst="roundRect">
            <a:avLst/>
          </a:prstGeom>
          <a:ln>
            <a:solidFill>
              <a:srgbClr val="BD0505"/>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pl-PL" sz="1400" dirty="0">
                <a:solidFill>
                  <a:schemeClr val="tx1"/>
                </a:solidFill>
                <a:latin typeface="Candara" pitchFamily="34" charset="0"/>
              </a:rPr>
              <a:t>Ankieta </a:t>
            </a:r>
            <a:r>
              <a:rPr lang="pl-PL" sz="1400" dirty="0" err="1">
                <a:solidFill>
                  <a:schemeClr val="tx1"/>
                </a:solidFill>
                <a:latin typeface="Candara" pitchFamily="34" charset="0"/>
              </a:rPr>
              <a:t>on-line</a:t>
            </a:r>
            <a:endParaRPr lang="pl-PL" sz="1400" dirty="0">
              <a:solidFill>
                <a:schemeClr val="tx1"/>
              </a:solidFill>
              <a:latin typeface="Candara" pitchFamily="34" charset="0"/>
            </a:endParaRPr>
          </a:p>
        </p:txBody>
      </p:sp>
      <p:sp>
        <p:nvSpPr>
          <p:cNvPr id="49" name="Prostokąt zaokrąglony 48"/>
          <p:cNvSpPr/>
          <p:nvPr/>
        </p:nvSpPr>
        <p:spPr>
          <a:xfrm>
            <a:off x="6372225" y="2276475"/>
            <a:ext cx="2447925" cy="360363"/>
          </a:xfrm>
          <a:prstGeom prst="roundRect">
            <a:avLst/>
          </a:prstGeom>
          <a:ln>
            <a:solidFill>
              <a:srgbClr val="BD0505"/>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pl-PL" sz="1400" dirty="0">
                <a:solidFill>
                  <a:schemeClr val="tx1"/>
                </a:solidFill>
                <a:latin typeface="Candara" pitchFamily="34" charset="0"/>
              </a:rPr>
              <a:t>Wizja lokalna</a:t>
            </a:r>
            <a:endParaRPr lang="pl-PL" sz="1400" dirty="0">
              <a:solidFill>
                <a:schemeClr val="tx1"/>
              </a:solidFill>
              <a:latin typeface="Candara" pitchFamily="34" charset="0"/>
            </a:endParaRPr>
          </a:p>
        </p:txBody>
      </p:sp>
      <p:sp>
        <p:nvSpPr>
          <p:cNvPr id="50" name="Prostokąt zaokrąglony 49"/>
          <p:cNvSpPr/>
          <p:nvPr/>
        </p:nvSpPr>
        <p:spPr>
          <a:xfrm>
            <a:off x="3419475" y="4005263"/>
            <a:ext cx="2881313" cy="576262"/>
          </a:xfrm>
          <a:prstGeom prst="roundRect">
            <a:avLst/>
          </a:prstGeom>
          <a:ln>
            <a:solidFill>
              <a:srgbClr val="BD0505"/>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pl-PL" sz="1400" dirty="0">
                <a:solidFill>
                  <a:schemeClr val="tx1"/>
                </a:solidFill>
                <a:latin typeface="Candara" pitchFamily="34" charset="0"/>
              </a:rPr>
              <a:t>Zbieranie uwag w postaci papierowej / elektronicznej</a:t>
            </a:r>
            <a:endParaRPr lang="pl-PL" sz="1400" dirty="0">
              <a:solidFill>
                <a:schemeClr val="tx1"/>
              </a:solidFill>
              <a:latin typeface="Candara" pitchFamily="34" charset="0"/>
            </a:endParaRPr>
          </a:p>
        </p:txBody>
      </p:sp>
      <p:sp>
        <p:nvSpPr>
          <p:cNvPr id="51" name="Prostokąt zaokrąglony 50"/>
          <p:cNvSpPr/>
          <p:nvPr/>
        </p:nvSpPr>
        <p:spPr>
          <a:xfrm>
            <a:off x="900113" y="4005263"/>
            <a:ext cx="2447925" cy="576262"/>
          </a:xfrm>
          <a:prstGeom prst="roundRect">
            <a:avLst/>
          </a:prstGeom>
          <a:ln>
            <a:solidFill>
              <a:srgbClr val="BD0505"/>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pl-PL" sz="1400" dirty="0">
                <a:solidFill>
                  <a:schemeClr val="tx1"/>
                </a:solidFill>
                <a:latin typeface="Candara" pitchFamily="34" charset="0"/>
              </a:rPr>
              <a:t>Zbieranie uwag w formie ustnej</a:t>
            </a:r>
            <a:endParaRPr lang="pl-PL" sz="1400" dirty="0">
              <a:solidFill>
                <a:schemeClr val="tx1"/>
              </a:solidFill>
              <a:latin typeface="Candara" pitchFamily="34" charset="0"/>
            </a:endParaRPr>
          </a:p>
        </p:txBody>
      </p:sp>
      <p:sp>
        <p:nvSpPr>
          <p:cNvPr id="52" name="Prostokąt zaokrąglony 51"/>
          <p:cNvSpPr/>
          <p:nvPr/>
        </p:nvSpPr>
        <p:spPr>
          <a:xfrm>
            <a:off x="6372225" y="4005263"/>
            <a:ext cx="2447925" cy="576262"/>
          </a:xfrm>
          <a:prstGeom prst="roundRect">
            <a:avLst/>
          </a:prstGeom>
          <a:ln>
            <a:solidFill>
              <a:srgbClr val="BD0505"/>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pl-PL" sz="1400" b="1" dirty="0">
                <a:solidFill>
                  <a:schemeClr val="tx1"/>
                </a:solidFill>
                <a:latin typeface="Candara" pitchFamily="34" charset="0"/>
              </a:rPr>
              <a:t>Warsztat </a:t>
            </a:r>
          </a:p>
          <a:p>
            <a:pPr algn="ctr">
              <a:defRPr/>
            </a:pPr>
            <a:r>
              <a:rPr lang="pl-PL" sz="1400" b="1" dirty="0">
                <a:solidFill>
                  <a:schemeClr val="tx1"/>
                </a:solidFill>
                <a:latin typeface="Candara" pitchFamily="34" charset="0"/>
              </a:rPr>
              <a:t>Strategiczny II</a:t>
            </a:r>
            <a:endParaRPr lang="pl-PL" sz="1400" b="1" dirty="0">
              <a:solidFill>
                <a:schemeClr val="tx1"/>
              </a:solidFill>
              <a:latin typeface="Candara" pitchFamily="34" charset="0"/>
            </a:endParaRPr>
          </a:p>
        </p:txBody>
      </p:sp>
      <p:cxnSp>
        <p:nvCxnSpPr>
          <p:cNvPr id="53" name="Łącznik prosty ze strzałką 52"/>
          <p:cNvCxnSpPr/>
          <p:nvPr/>
        </p:nvCxnSpPr>
        <p:spPr>
          <a:xfrm>
            <a:off x="4859338" y="4581525"/>
            <a:ext cx="0" cy="215900"/>
          </a:xfrm>
          <a:prstGeom prst="straightConnector1">
            <a:avLst/>
          </a:prstGeom>
          <a:ln>
            <a:solidFill>
              <a:srgbClr val="BD0505"/>
            </a:solidFill>
            <a:tailEnd type="arrow"/>
          </a:ln>
        </p:spPr>
        <p:style>
          <a:lnRef idx="2">
            <a:schemeClr val="accent1"/>
          </a:lnRef>
          <a:fillRef idx="1">
            <a:schemeClr val="lt1"/>
          </a:fillRef>
          <a:effectRef idx="0">
            <a:schemeClr val="accent1"/>
          </a:effectRef>
          <a:fontRef idx="minor">
            <a:schemeClr val="dk1"/>
          </a:fontRef>
        </p:style>
      </p:cxnSp>
      <p:sp>
        <p:nvSpPr>
          <p:cNvPr id="54" name="Nawias klamrowy otwierający 53"/>
          <p:cNvSpPr/>
          <p:nvPr/>
        </p:nvSpPr>
        <p:spPr>
          <a:xfrm>
            <a:off x="468313" y="2565400"/>
            <a:ext cx="358775" cy="1871663"/>
          </a:xfrm>
          <a:prstGeom prst="leftBrace">
            <a:avLst>
              <a:gd name="adj1" fmla="val 8333"/>
              <a:gd name="adj2" fmla="val 50000"/>
            </a:avLst>
          </a:prstGeom>
          <a:ln>
            <a:solidFill>
              <a:srgbClr val="BD0505"/>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pl-PL"/>
          </a:p>
        </p:txBody>
      </p:sp>
      <p:sp>
        <p:nvSpPr>
          <p:cNvPr id="19470" name="pole tekstowe 54"/>
          <p:cNvSpPr txBox="1">
            <a:spLocks noChangeArrowheads="1"/>
          </p:cNvSpPr>
          <p:nvPr/>
        </p:nvSpPr>
        <p:spPr bwMode="auto">
          <a:xfrm rot="-5400000">
            <a:off x="-854075" y="3382963"/>
            <a:ext cx="2232025" cy="307975"/>
          </a:xfrm>
          <a:prstGeom prst="rect">
            <a:avLst/>
          </a:prstGeom>
          <a:noFill/>
          <a:ln w="9525">
            <a:noFill/>
            <a:miter lim="800000"/>
            <a:headEnd/>
            <a:tailEnd/>
          </a:ln>
        </p:spPr>
        <p:txBody>
          <a:bodyPr>
            <a:spAutoFit/>
          </a:bodyPr>
          <a:lstStyle/>
          <a:p>
            <a:pPr algn="ctr"/>
            <a:r>
              <a:rPr lang="pl-PL" sz="1400"/>
              <a:t>Etap diagnostyczny</a:t>
            </a:r>
          </a:p>
        </p:txBody>
      </p:sp>
      <p:cxnSp>
        <p:nvCxnSpPr>
          <p:cNvPr id="56" name="Łącznik prosty ze strzałką 55"/>
          <p:cNvCxnSpPr/>
          <p:nvPr/>
        </p:nvCxnSpPr>
        <p:spPr>
          <a:xfrm>
            <a:off x="4859338" y="2060575"/>
            <a:ext cx="0" cy="215900"/>
          </a:xfrm>
          <a:prstGeom prst="straightConnector1">
            <a:avLst/>
          </a:prstGeom>
          <a:ln>
            <a:solidFill>
              <a:srgbClr val="BD0505"/>
            </a:solidFill>
            <a:tailEnd type="arrow"/>
          </a:ln>
        </p:spPr>
        <p:style>
          <a:lnRef idx="2">
            <a:schemeClr val="accent1"/>
          </a:lnRef>
          <a:fillRef idx="1">
            <a:schemeClr val="lt1"/>
          </a:fillRef>
          <a:effectRef idx="0">
            <a:schemeClr val="accent1"/>
          </a:effectRef>
          <a:fontRef idx="minor">
            <a:schemeClr val="dk1"/>
          </a:fontRef>
        </p:style>
      </p:cxnSp>
      <p:cxnSp>
        <p:nvCxnSpPr>
          <p:cNvPr id="57" name="Łącznik prosty ze strzałką 56"/>
          <p:cNvCxnSpPr/>
          <p:nvPr/>
        </p:nvCxnSpPr>
        <p:spPr>
          <a:xfrm>
            <a:off x="4859338" y="2060575"/>
            <a:ext cx="2665412" cy="215900"/>
          </a:xfrm>
          <a:prstGeom prst="straightConnector1">
            <a:avLst/>
          </a:prstGeom>
          <a:ln>
            <a:solidFill>
              <a:srgbClr val="BD0505"/>
            </a:solidFill>
            <a:tailEnd type="arrow"/>
          </a:ln>
        </p:spPr>
        <p:style>
          <a:lnRef idx="2">
            <a:schemeClr val="accent1"/>
          </a:lnRef>
          <a:fillRef idx="1">
            <a:schemeClr val="lt1"/>
          </a:fillRef>
          <a:effectRef idx="0">
            <a:schemeClr val="accent1"/>
          </a:effectRef>
          <a:fontRef idx="minor">
            <a:schemeClr val="dk1"/>
          </a:fontRef>
        </p:style>
      </p:cxnSp>
      <p:cxnSp>
        <p:nvCxnSpPr>
          <p:cNvPr id="58" name="Łącznik prosty ze strzałką 57"/>
          <p:cNvCxnSpPr/>
          <p:nvPr/>
        </p:nvCxnSpPr>
        <p:spPr>
          <a:xfrm flipH="1">
            <a:off x="2051050" y="2060575"/>
            <a:ext cx="2808288" cy="215900"/>
          </a:xfrm>
          <a:prstGeom prst="straightConnector1">
            <a:avLst/>
          </a:prstGeom>
          <a:ln>
            <a:solidFill>
              <a:srgbClr val="BD0505"/>
            </a:solidFill>
            <a:tailEnd type="arrow"/>
          </a:ln>
        </p:spPr>
        <p:style>
          <a:lnRef idx="2">
            <a:schemeClr val="accent1"/>
          </a:lnRef>
          <a:fillRef idx="1">
            <a:schemeClr val="lt1"/>
          </a:fillRef>
          <a:effectRef idx="0">
            <a:schemeClr val="accent1"/>
          </a:effectRef>
          <a:fontRef idx="minor">
            <a:schemeClr val="dk1"/>
          </a:fontRef>
        </p:style>
      </p:cxnSp>
      <p:cxnSp>
        <p:nvCxnSpPr>
          <p:cNvPr id="59" name="Łącznik prosty ze strzałką 58"/>
          <p:cNvCxnSpPr/>
          <p:nvPr/>
        </p:nvCxnSpPr>
        <p:spPr>
          <a:xfrm>
            <a:off x="4859338" y="3141663"/>
            <a:ext cx="0" cy="215900"/>
          </a:xfrm>
          <a:prstGeom prst="straightConnector1">
            <a:avLst/>
          </a:prstGeom>
          <a:ln>
            <a:solidFill>
              <a:srgbClr val="BD0505"/>
            </a:solidFill>
            <a:tailEnd type="arrow"/>
          </a:ln>
        </p:spPr>
        <p:style>
          <a:lnRef idx="2">
            <a:schemeClr val="accent1"/>
          </a:lnRef>
          <a:fillRef idx="1">
            <a:schemeClr val="lt1"/>
          </a:fillRef>
          <a:effectRef idx="0">
            <a:schemeClr val="accent1"/>
          </a:effectRef>
          <a:fontRef idx="minor">
            <a:schemeClr val="dk1"/>
          </a:fontRef>
        </p:style>
      </p:cxnSp>
      <p:cxnSp>
        <p:nvCxnSpPr>
          <p:cNvPr id="60" name="Łącznik prosty ze strzałką 59"/>
          <p:cNvCxnSpPr/>
          <p:nvPr/>
        </p:nvCxnSpPr>
        <p:spPr>
          <a:xfrm>
            <a:off x="4859338" y="2636838"/>
            <a:ext cx="0" cy="215900"/>
          </a:xfrm>
          <a:prstGeom prst="straightConnector1">
            <a:avLst/>
          </a:prstGeom>
          <a:ln>
            <a:solidFill>
              <a:srgbClr val="BD0505"/>
            </a:solidFill>
            <a:tailEnd type="arrow"/>
          </a:ln>
        </p:spPr>
        <p:style>
          <a:lnRef idx="2">
            <a:schemeClr val="accent1"/>
          </a:lnRef>
          <a:fillRef idx="1">
            <a:schemeClr val="lt1"/>
          </a:fillRef>
          <a:effectRef idx="0">
            <a:schemeClr val="accent1"/>
          </a:effectRef>
          <a:fontRef idx="minor">
            <a:schemeClr val="dk1"/>
          </a:fontRef>
        </p:style>
      </p:cxnSp>
      <p:cxnSp>
        <p:nvCxnSpPr>
          <p:cNvPr id="61" name="Łącznik prosty ze strzałką 60"/>
          <p:cNvCxnSpPr/>
          <p:nvPr/>
        </p:nvCxnSpPr>
        <p:spPr>
          <a:xfrm>
            <a:off x="4859338" y="3789363"/>
            <a:ext cx="0" cy="215900"/>
          </a:xfrm>
          <a:prstGeom prst="straightConnector1">
            <a:avLst/>
          </a:prstGeom>
          <a:ln>
            <a:solidFill>
              <a:srgbClr val="BD0505"/>
            </a:solidFill>
            <a:tailEnd type="arrow"/>
          </a:ln>
        </p:spPr>
        <p:style>
          <a:lnRef idx="2">
            <a:schemeClr val="accent1"/>
          </a:lnRef>
          <a:fillRef idx="1">
            <a:schemeClr val="lt1"/>
          </a:fillRef>
          <a:effectRef idx="0">
            <a:schemeClr val="accent1"/>
          </a:effectRef>
          <a:fontRef idx="minor">
            <a:schemeClr val="dk1"/>
          </a:fontRef>
        </p:style>
      </p:cxnSp>
      <p:cxnSp>
        <p:nvCxnSpPr>
          <p:cNvPr id="62" name="Łącznik prosty ze strzałką 61"/>
          <p:cNvCxnSpPr/>
          <p:nvPr/>
        </p:nvCxnSpPr>
        <p:spPr>
          <a:xfrm>
            <a:off x="4859338" y="3789363"/>
            <a:ext cx="2665412" cy="215900"/>
          </a:xfrm>
          <a:prstGeom prst="straightConnector1">
            <a:avLst/>
          </a:prstGeom>
          <a:ln>
            <a:solidFill>
              <a:srgbClr val="BD0505"/>
            </a:solidFill>
            <a:tailEnd type="arrow"/>
          </a:ln>
        </p:spPr>
        <p:style>
          <a:lnRef idx="2">
            <a:schemeClr val="accent1"/>
          </a:lnRef>
          <a:fillRef idx="1">
            <a:schemeClr val="lt1"/>
          </a:fillRef>
          <a:effectRef idx="0">
            <a:schemeClr val="accent1"/>
          </a:effectRef>
          <a:fontRef idx="minor">
            <a:schemeClr val="dk1"/>
          </a:fontRef>
        </p:style>
      </p:cxnSp>
      <p:cxnSp>
        <p:nvCxnSpPr>
          <p:cNvPr id="63" name="Łącznik prosty ze strzałką 62"/>
          <p:cNvCxnSpPr/>
          <p:nvPr/>
        </p:nvCxnSpPr>
        <p:spPr>
          <a:xfrm flipH="1">
            <a:off x="2051050" y="3789363"/>
            <a:ext cx="2808288" cy="215900"/>
          </a:xfrm>
          <a:prstGeom prst="straightConnector1">
            <a:avLst/>
          </a:prstGeom>
          <a:ln>
            <a:solidFill>
              <a:srgbClr val="BD0505"/>
            </a:solidFill>
            <a:tailEnd type="arrow"/>
          </a:ln>
        </p:spPr>
        <p:style>
          <a:lnRef idx="2">
            <a:schemeClr val="accent1"/>
          </a:lnRef>
          <a:fillRef idx="1">
            <a:schemeClr val="lt1"/>
          </a:fillRef>
          <a:effectRef idx="0">
            <a:schemeClr val="accent1"/>
          </a:effectRef>
          <a:fontRef idx="minor">
            <a:schemeClr val="dk1"/>
          </a:fontRef>
        </p:style>
      </p:cxnSp>
      <p:sp>
        <p:nvSpPr>
          <p:cNvPr id="64" name="Prostokąt zaokrąglony 63"/>
          <p:cNvSpPr/>
          <p:nvPr/>
        </p:nvSpPr>
        <p:spPr>
          <a:xfrm>
            <a:off x="900113" y="1700213"/>
            <a:ext cx="7920037" cy="360362"/>
          </a:xfrm>
          <a:prstGeom prst="roundRect">
            <a:avLst/>
          </a:prstGeom>
          <a:ln>
            <a:solidFill>
              <a:srgbClr val="BD0505"/>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pl-PL" sz="1600" dirty="0">
                <a:solidFill>
                  <a:schemeClr val="tx1"/>
                </a:solidFill>
                <a:latin typeface="Candara" pitchFamily="34" charset="0"/>
              </a:rPr>
              <a:t>Analiza danych statystycznych</a:t>
            </a:r>
            <a:endParaRPr lang="pl-PL" sz="1600" dirty="0">
              <a:solidFill>
                <a:schemeClr val="tx1"/>
              </a:solidFill>
              <a:latin typeface="Candara" pitchFamily="34" charset="0"/>
            </a:endParaRPr>
          </a:p>
        </p:txBody>
      </p:sp>
      <p:cxnSp>
        <p:nvCxnSpPr>
          <p:cNvPr id="65" name="Łącznik prosty ze strzałką 64"/>
          <p:cNvCxnSpPr/>
          <p:nvPr/>
        </p:nvCxnSpPr>
        <p:spPr>
          <a:xfrm>
            <a:off x="4859338" y="1484313"/>
            <a:ext cx="0" cy="215900"/>
          </a:xfrm>
          <a:prstGeom prst="straightConnector1">
            <a:avLst/>
          </a:prstGeom>
          <a:ln>
            <a:solidFill>
              <a:srgbClr val="BD0505"/>
            </a:solidFill>
            <a:tailEnd type="arrow"/>
          </a:ln>
        </p:spPr>
        <p:style>
          <a:lnRef idx="2">
            <a:schemeClr val="accent1"/>
          </a:lnRef>
          <a:fillRef idx="1">
            <a:schemeClr val="lt1"/>
          </a:fillRef>
          <a:effectRef idx="0">
            <a:schemeClr val="accent1"/>
          </a:effectRef>
          <a:fontRef idx="minor">
            <a:schemeClr val="dk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ymbol zastępczy zawartości 2"/>
          <p:cNvSpPr>
            <a:spLocks noGrp="1"/>
          </p:cNvSpPr>
          <p:nvPr>
            <p:ph idx="1"/>
          </p:nvPr>
        </p:nvSpPr>
        <p:spPr>
          <a:xfrm>
            <a:off x="250825" y="188913"/>
            <a:ext cx="8158163" cy="1428750"/>
          </a:xfrm>
        </p:spPr>
        <p:txBody>
          <a:bodyPr/>
          <a:lstStyle/>
          <a:p>
            <a:pPr>
              <a:buFont typeface="Arial" charset="0"/>
              <a:buNone/>
            </a:pPr>
            <a:r>
              <a:rPr lang="pl-PL" sz="1800" smtClean="0"/>
              <a:t>Obszar zdegradowany i rewitalizacji: </a:t>
            </a:r>
          </a:p>
          <a:p>
            <a:r>
              <a:rPr lang="pl-PL" sz="1800" smtClean="0"/>
              <a:t>Miasto Skała</a:t>
            </a:r>
          </a:p>
          <a:p>
            <a:r>
              <a:rPr lang="pl-PL" sz="1800" smtClean="0"/>
              <a:t>Minoga</a:t>
            </a:r>
          </a:p>
          <a:p>
            <a:r>
              <a:rPr lang="pl-PL" sz="1800" smtClean="0"/>
              <a:t>Gołyszyn</a:t>
            </a:r>
          </a:p>
          <a:p>
            <a:r>
              <a:rPr lang="pl-PL" sz="1800" smtClean="0"/>
              <a:t>Rzeplin</a:t>
            </a:r>
          </a:p>
          <a:p>
            <a:r>
              <a:rPr lang="pl-PL" sz="1800" smtClean="0"/>
              <a:t>Smardzowice</a:t>
            </a:r>
          </a:p>
        </p:txBody>
      </p:sp>
      <p:sp>
        <p:nvSpPr>
          <p:cNvPr id="20482" name="Rectangle 2"/>
          <p:cNvSpPr>
            <a:spLocks noChangeArrowheads="1"/>
          </p:cNvSpPr>
          <p:nvPr/>
        </p:nvSpPr>
        <p:spPr bwMode="auto">
          <a:xfrm>
            <a:off x="376238" y="-26988"/>
            <a:ext cx="13628687" cy="46038"/>
          </a:xfrm>
          <a:prstGeom prst="rect">
            <a:avLst/>
          </a:prstGeom>
          <a:noFill/>
          <a:ln w="9525">
            <a:noFill/>
            <a:miter lim="800000"/>
            <a:headEnd/>
            <a:tailEnd/>
          </a:ln>
        </p:spPr>
        <p:txBody>
          <a:bodyPr anchor="ctr">
            <a:spAutoFit/>
          </a:bodyPr>
          <a:lstStyle/>
          <a:p>
            <a:endParaRPr lang="pl-PL"/>
          </a:p>
        </p:txBody>
      </p:sp>
      <p:pic>
        <p:nvPicPr>
          <p:cNvPr id="20483" name="Picture 4"/>
          <p:cNvPicPr>
            <a:picLocks noChangeAspect="1" noChangeArrowheads="1"/>
          </p:cNvPicPr>
          <p:nvPr/>
        </p:nvPicPr>
        <p:blipFill>
          <a:blip r:embed="rId2"/>
          <a:srcRect/>
          <a:stretch>
            <a:fillRect/>
          </a:stretch>
        </p:blipFill>
        <p:spPr bwMode="auto">
          <a:xfrm>
            <a:off x="3779838" y="0"/>
            <a:ext cx="5202237" cy="630872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rostokąt 7"/>
          <p:cNvSpPr/>
          <p:nvPr/>
        </p:nvSpPr>
        <p:spPr>
          <a:xfrm>
            <a:off x="0" y="0"/>
            <a:ext cx="7451725" cy="49212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spcBef>
                <a:spcPct val="50000"/>
              </a:spcBef>
              <a:defRPr/>
            </a:pPr>
            <a:r>
              <a:rPr lang="pl-PL" sz="2600" b="1" dirty="0">
                <a:solidFill>
                  <a:srgbClr val="000D1A"/>
                </a:solidFill>
                <a:latin typeface="Candara" pitchFamily="34" charset="0"/>
                <a:ea typeface="Cambria Math" pitchFamily="18" charset="0"/>
              </a:rPr>
              <a:t>Zakres prac</a:t>
            </a:r>
          </a:p>
        </p:txBody>
      </p:sp>
      <p:sp>
        <p:nvSpPr>
          <p:cNvPr id="24" name="Prostokąt zaokrąglony 23"/>
          <p:cNvSpPr/>
          <p:nvPr/>
        </p:nvSpPr>
        <p:spPr>
          <a:xfrm>
            <a:off x="539750" y="1989138"/>
            <a:ext cx="7993063" cy="431800"/>
          </a:xfrm>
          <a:prstGeom prst="roundRect">
            <a:avLst/>
          </a:prstGeom>
          <a:solidFill>
            <a:schemeClr val="tx2">
              <a:lumMod val="20000"/>
              <a:lumOff val="80000"/>
            </a:schemeClr>
          </a:solidFill>
          <a:ln>
            <a:solidFill>
              <a:srgbClr val="BD0505"/>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pl-PL" sz="1600" b="1" dirty="0">
                <a:solidFill>
                  <a:schemeClr val="tx1"/>
                </a:solidFill>
                <a:latin typeface="Candara" pitchFamily="34" charset="0"/>
                <a:ea typeface="Cambria Math" pitchFamily="18" charset="0"/>
              </a:rPr>
              <a:t>Opracowanie projektu Gminnego Programu Rewitalizacji</a:t>
            </a:r>
          </a:p>
        </p:txBody>
      </p:sp>
      <p:sp>
        <p:nvSpPr>
          <p:cNvPr id="26" name="Prostokąt zaokrąglony 25"/>
          <p:cNvSpPr/>
          <p:nvPr/>
        </p:nvSpPr>
        <p:spPr>
          <a:xfrm>
            <a:off x="539750" y="1268413"/>
            <a:ext cx="7993063" cy="360362"/>
          </a:xfrm>
          <a:prstGeom prst="roundRect">
            <a:avLst/>
          </a:prstGeom>
          <a:solidFill>
            <a:schemeClr val="bg1"/>
          </a:solidFill>
          <a:ln>
            <a:solidFill>
              <a:srgbClr val="BD0505"/>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pl-PL" sz="1600" b="1" dirty="0">
                <a:solidFill>
                  <a:schemeClr val="tx1"/>
                </a:solidFill>
                <a:latin typeface="Candara" pitchFamily="34" charset="0"/>
                <a:ea typeface="Cambria Math" pitchFamily="18" charset="0"/>
              </a:rPr>
              <a:t>Warsztat Strategiczny </a:t>
            </a:r>
            <a:r>
              <a:rPr lang="pl-PL" sz="1600" b="1" dirty="0">
                <a:solidFill>
                  <a:schemeClr val="tx1"/>
                </a:solidFill>
                <a:latin typeface="Candara" pitchFamily="34" charset="0"/>
                <a:ea typeface="Cambria Math" pitchFamily="18" charset="0"/>
              </a:rPr>
              <a:t>II</a:t>
            </a:r>
            <a:endParaRPr lang="pl-PL" sz="1600" b="1" dirty="0">
              <a:solidFill>
                <a:schemeClr val="tx1"/>
              </a:solidFill>
              <a:latin typeface="Candara" pitchFamily="34" charset="0"/>
              <a:ea typeface="Cambria Math" pitchFamily="18" charset="0"/>
            </a:endParaRPr>
          </a:p>
        </p:txBody>
      </p:sp>
      <p:cxnSp>
        <p:nvCxnSpPr>
          <p:cNvPr id="39" name="Łącznik prosty ze strzałką 38"/>
          <p:cNvCxnSpPr/>
          <p:nvPr/>
        </p:nvCxnSpPr>
        <p:spPr>
          <a:xfrm>
            <a:off x="4572000" y="1628775"/>
            <a:ext cx="0" cy="287338"/>
          </a:xfrm>
          <a:prstGeom prst="straightConnector1">
            <a:avLst/>
          </a:prstGeom>
          <a:ln>
            <a:solidFill>
              <a:srgbClr val="BD0505"/>
            </a:solidFill>
            <a:tailEnd type="arrow"/>
          </a:ln>
        </p:spPr>
        <p:style>
          <a:lnRef idx="2">
            <a:schemeClr val="accent1"/>
          </a:lnRef>
          <a:fillRef idx="1">
            <a:schemeClr val="lt1"/>
          </a:fillRef>
          <a:effectRef idx="0">
            <a:schemeClr val="accent1"/>
          </a:effectRef>
          <a:fontRef idx="minor">
            <a:schemeClr val="dk1"/>
          </a:fontRef>
        </p:style>
      </p:cxnSp>
      <p:sp>
        <p:nvSpPr>
          <p:cNvPr id="19" name="Prostokąt zaokrąglony 18"/>
          <p:cNvSpPr/>
          <p:nvPr/>
        </p:nvSpPr>
        <p:spPr>
          <a:xfrm>
            <a:off x="611188" y="2924175"/>
            <a:ext cx="2447925" cy="536575"/>
          </a:xfrm>
          <a:prstGeom prst="roundRect">
            <a:avLst/>
          </a:prstGeom>
          <a:solidFill>
            <a:schemeClr val="bg1"/>
          </a:solidFill>
          <a:ln>
            <a:solidFill>
              <a:srgbClr val="BD0505"/>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pl-PL" sz="1600" dirty="0">
                <a:solidFill>
                  <a:schemeClr val="tx1"/>
                </a:solidFill>
                <a:latin typeface="Candara" pitchFamily="34" charset="0"/>
                <a:ea typeface="Cambria Math" pitchFamily="18" charset="0"/>
              </a:rPr>
              <a:t>Zbieranie uwag </a:t>
            </a:r>
            <a:r>
              <a:rPr lang="pl-PL" sz="1600" dirty="0">
                <a:solidFill>
                  <a:schemeClr val="tx1"/>
                </a:solidFill>
                <a:latin typeface="Candara" pitchFamily="34" charset="0"/>
                <a:ea typeface="Cambria Math" pitchFamily="18" charset="0"/>
              </a:rPr>
              <a:t>elektronicznie oraz ustnie </a:t>
            </a:r>
            <a:endParaRPr lang="pl-PL" sz="1600" dirty="0">
              <a:solidFill>
                <a:schemeClr val="tx1"/>
              </a:solidFill>
              <a:latin typeface="Candara" pitchFamily="34" charset="0"/>
              <a:ea typeface="Cambria Math" pitchFamily="18" charset="0"/>
            </a:endParaRPr>
          </a:p>
        </p:txBody>
      </p:sp>
      <p:sp>
        <p:nvSpPr>
          <p:cNvPr id="20" name="Prostokąt zaokrąglony 19"/>
          <p:cNvSpPr/>
          <p:nvPr/>
        </p:nvSpPr>
        <p:spPr>
          <a:xfrm>
            <a:off x="3203575" y="2924175"/>
            <a:ext cx="2736850" cy="536575"/>
          </a:xfrm>
          <a:prstGeom prst="roundRect">
            <a:avLst/>
          </a:prstGeom>
          <a:solidFill>
            <a:schemeClr val="bg1"/>
          </a:solidFill>
          <a:ln>
            <a:solidFill>
              <a:srgbClr val="BD0505"/>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pl-PL" sz="1600" dirty="0">
                <a:solidFill>
                  <a:schemeClr val="tx1"/>
                </a:solidFill>
                <a:latin typeface="Candara" pitchFamily="34" charset="0"/>
                <a:ea typeface="Cambria Math" pitchFamily="18" charset="0"/>
              </a:rPr>
              <a:t>Ankieta on-line</a:t>
            </a:r>
          </a:p>
        </p:txBody>
      </p:sp>
      <p:sp>
        <p:nvSpPr>
          <p:cNvPr id="21" name="Prostokąt zaokrąglony 20"/>
          <p:cNvSpPr/>
          <p:nvPr/>
        </p:nvSpPr>
        <p:spPr>
          <a:xfrm>
            <a:off x="6084888" y="2924175"/>
            <a:ext cx="2447925" cy="536575"/>
          </a:xfrm>
          <a:prstGeom prst="roundRect">
            <a:avLst/>
          </a:prstGeom>
          <a:solidFill>
            <a:schemeClr val="bg1"/>
          </a:solidFill>
          <a:ln>
            <a:solidFill>
              <a:srgbClr val="BD0505"/>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pl-PL" sz="1600" dirty="0">
                <a:solidFill>
                  <a:schemeClr val="tx1"/>
                </a:solidFill>
                <a:latin typeface="Candara" pitchFamily="34" charset="0"/>
                <a:ea typeface="Cambria Math" pitchFamily="18" charset="0"/>
              </a:rPr>
              <a:t>Spotkanie konsultacyjne </a:t>
            </a:r>
            <a:endParaRPr lang="pl-PL" sz="1600" dirty="0">
              <a:solidFill>
                <a:schemeClr val="tx1"/>
              </a:solidFill>
              <a:latin typeface="Candara" pitchFamily="34" charset="0"/>
              <a:ea typeface="Cambria Math" pitchFamily="18" charset="0"/>
            </a:endParaRPr>
          </a:p>
        </p:txBody>
      </p:sp>
      <p:cxnSp>
        <p:nvCxnSpPr>
          <p:cNvPr id="22" name="Łącznik prosty ze strzałką 21"/>
          <p:cNvCxnSpPr/>
          <p:nvPr/>
        </p:nvCxnSpPr>
        <p:spPr>
          <a:xfrm>
            <a:off x="4572000" y="2420938"/>
            <a:ext cx="2736850" cy="431800"/>
          </a:xfrm>
          <a:prstGeom prst="straightConnector1">
            <a:avLst/>
          </a:prstGeom>
          <a:ln>
            <a:solidFill>
              <a:srgbClr val="BD0505"/>
            </a:solidFill>
            <a:tailEnd type="arrow"/>
          </a:ln>
        </p:spPr>
        <p:style>
          <a:lnRef idx="2">
            <a:schemeClr val="accent1"/>
          </a:lnRef>
          <a:fillRef idx="1">
            <a:schemeClr val="lt1"/>
          </a:fillRef>
          <a:effectRef idx="0">
            <a:schemeClr val="accent1"/>
          </a:effectRef>
          <a:fontRef idx="minor">
            <a:schemeClr val="dk1"/>
          </a:fontRef>
        </p:style>
      </p:cxnSp>
      <p:cxnSp>
        <p:nvCxnSpPr>
          <p:cNvPr id="25" name="Łącznik prosty ze strzałką 24"/>
          <p:cNvCxnSpPr/>
          <p:nvPr/>
        </p:nvCxnSpPr>
        <p:spPr>
          <a:xfrm flipH="1">
            <a:off x="1835150" y="2420938"/>
            <a:ext cx="2736850" cy="431800"/>
          </a:xfrm>
          <a:prstGeom prst="straightConnector1">
            <a:avLst/>
          </a:prstGeom>
          <a:ln>
            <a:solidFill>
              <a:srgbClr val="BD0505"/>
            </a:solidFill>
            <a:tailEnd type="arrow"/>
          </a:ln>
        </p:spPr>
        <p:style>
          <a:lnRef idx="2">
            <a:schemeClr val="accent1"/>
          </a:lnRef>
          <a:fillRef idx="1">
            <a:schemeClr val="lt1"/>
          </a:fillRef>
          <a:effectRef idx="0">
            <a:schemeClr val="accent1"/>
          </a:effectRef>
          <a:fontRef idx="minor">
            <a:schemeClr val="dk1"/>
          </a:fontRef>
        </p:style>
      </p:cxnSp>
      <p:cxnSp>
        <p:nvCxnSpPr>
          <p:cNvPr id="27" name="Łącznik prosty ze strzałką 26"/>
          <p:cNvCxnSpPr/>
          <p:nvPr/>
        </p:nvCxnSpPr>
        <p:spPr>
          <a:xfrm>
            <a:off x="4572000" y="2420938"/>
            <a:ext cx="0" cy="544512"/>
          </a:xfrm>
          <a:prstGeom prst="straightConnector1">
            <a:avLst/>
          </a:prstGeom>
          <a:ln>
            <a:solidFill>
              <a:srgbClr val="BD0505"/>
            </a:solidFill>
            <a:tailEnd type="arrow"/>
          </a:ln>
        </p:spPr>
        <p:style>
          <a:lnRef idx="2">
            <a:schemeClr val="accent1"/>
          </a:lnRef>
          <a:fillRef idx="1">
            <a:schemeClr val="lt1"/>
          </a:fillRef>
          <a:effectRef idx="0">
            <a:schemeClr val="accent1"/>
          </a:effectRef>
          <a:fontRef idx="minor">
            <a:schemeClr val="dk1"/>
          </a:fontRef>
        </p:style>
      </p:cxnSp>
      <p:sp>
        <p:nvSpPr>
          <p:cNvPr id="28" name="Prostokąt zaokrąglony 27"/>
          <p:cNvSpPr/>
          <p:nvPr/>
        </p:nvSpPr>
        <p:spPr>
          <a:xfrm>
            <a:off x="684213" y="3749675"/>
            <a:ext cx="7920037" cy="431800"/>
          </a:xfrm>
          <a:prstGeom prst="roundRect">
            <a:avLst/>
          </a:prstGeom>
          <a:solidFill>
            <a:schemeClr val="bg1"/>
          </a:solidFill>
          <a:ln>
            <a:solidFill>
              <a:srgbClr val="BD0505"/>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pl-PL" sz="1600" b="1" dirty="0">
                <a:solidFill>
                  <a:schemeClr val="tx1"/>
                </a:solidFill>
                <a:latin typeface="Candara" pitchFamily="34" charset="0"/>
                <a:ea typeface="Cambria Math" pitchFamily="18" charset="0"/>
              </a:rPr>
              <a:t>Opiniowanie projektu GPR przez jednostki wskazane w Ustawie o Rewitalizacji</a:t>
            </a:r>
          </a:p>
        </p:txBody>
      </p:sp>
      <p:cxnSp>
        <p:nvCxnSpPr>
          <p:cNvPr id="29" name="Łącznik prosty ze strzałką 28"/>
          <p:cNvCxnSpPr/>
          <p:nvPr/>
        </p:nvCxnSpPr>
        <p:spPr>
          <a:xfrm>
            <a:off x="4572000" y="3460750"/>
            <a:ext cx="0" cy="288925"/>
          </a:xfrm>
          <a:prstGeom prst="straightConnector1">
            <a:avLst/>
          </a:prstGeom>
          <a:ln>
            <a:solidFill>
              <a:srgbClr val="BD0505"/>
            </a:solidFill>
            <a:tailEnd type="arrow"/>
          </a:ln>
        </p:spPr>
        <p:style>
          <a:lnRef idx="2">
            <a:schemeClr val="accent1"/>
          </a:lnRef>
          <a:fillRef idx="1">
            <a:schemeClr val="lt1"/>
          </a:fillRef>
          <a:effectRef idx="0">
            <a:schemeClr val="accent1"/>
          </a:effectRef>
          <a:fontRef idx="minor">
            <a:schemeClr val="dk1"/>
          </a:fontRef>
        </p:style>
      </p:cxnSp>
      <p:cxnSp>
        <p:nvCxnSpPr>
          <p:cNvPr id="30" name="Łącznik prosty ze strzałką 29"/>
          <p:cNvCxnSpPr/>
          <p:nvPr/>
        </p:nvCxnSpPr>
        <p:spPr>
          <a:xfrm>
            <a:off x="7451725" y="3460750"/>
            <a:ext cx="0" cy="288925"/>
          </a:xfrm>
          <a:prstGeom prst="straightConnector1">
            <a:avLst/>
          </a:prstGeom>
          <a:ln>
            <a:solidFill>
              <a:srgbClr val="BD0505"/>
            </a:solidFill>
            <a:tailEnd type="arrow"/>
          </a:ln>
        </p:spPr>
        <p:style>
          <a:lnRef idx="2">
            <a:schemeClr val="accent1"/>
          </a:lnRef>
          <a:fillRef idx="1">
            <a:schemeClr val="lt1"/>
          </a:fillRef>
          <a:effectRef idx="0">
            <a:schemeClr val="accent1"/>
          </a:effectRef>
          <a:fontRef idx="minor">
            <a:schemeClr val="dk1"/>
          </a:fontRef>
        </p:style>
      </p:cxnSp>
      <p:cxnSp>
        <p:nvCxnSpPr>
          <p:cNvPr id="32" name="Łącznik prosty ze strzałką 31"/>
          <p:cNvCxnSpPr/>
          <p:nvPr/>
        </p:nvCxnSpPr>
        <p:spPr>
          <a:xfrm>
            <a:off x="1619250" y="3460750"/>
            <a:ext cx="0" cy="288925"/>
          </a:xfrm>
          <a:prstGeom prst="straightConnector1">
            <a:avLst/>
          </a:prstGeom>
          <a:ln>
            <a:solidFill>
              <a:srgbClr val="BD0505"/>
            </a:solidFill>
            <a:tailEnd type="arrow"/>
          </a:ln>
        </p:spPr>
        <p:style>
          <a:lnRef idx="2">
            <a:schemeClr val="accent1"/>
          </a:lnRef>
          <a:fillRef idx="1">
            <a:schemeClr val="lt1"/>
          </a:fillRef>
          <a:effectRef idx="0">
            <a:schemeClr val="accent1"/>
          </a:effectRef>
          <a:fontRef idx="minor">
            <a:schemeClr val="dk1"/>
          </a:fontRef>
        </p:style>
      </p:cxnSp>
      <p:sp>
        <p:nvSpPr>
          <p:cNvPr id="33" name="Prostokąt zaokrąglony 32"/>
          <p:cNvSpPr/>
          <p:nvPr/>
        </p:nvSpPr>
        <p:spPr>
          <a:xfrm>
            <a:off x="684213" y="4541838"/>
            <a:ext cx="7920037" cy="815975"/>
          </a:xfrm>
          <a:prstGeom prst="roundRect">
            <a:avLst/>
          </a:prstGeom>
          <a:solidFill>
            <a:schemeClr val="tx2">
              <a:lumMod val="20000"/>
              <a:lumOff val="80000"/>
            </a:schemeClr>
          </a:solidFill>
          <a:ln>
            <a:solidFill>
              <a:srgbClr val="BD0505"/>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pl-PL" sz="2000" b="1" dirty="0">
                <a:solidFill>
                  <a:schemeClr val="tx1"/>
                </a:solidFill>
                <a:latin typeface="Candara" pitchFamily="34" charset="0"/>
                <a:ea typeface="Cambria Math" pitchFamily="18" charset="0"/>
              </a:rPr>
              <a:t>Opracowanie Gminnego Programu Rewitalizacji</a:t>
            </a:r>
          </a:p>
        </p:txBody>
      </p:sp>
      <p:cxnSp>
        <p:nvCxnSpPr>
          <p:cNvPr id="34" name="Łącznik prosty ze strzałką 33"/>
          <p:cNvCxnSpPr/>
          <p:nvPr/>
        </p:nvCxnSpPr>
        <p:spPr>
          <a:xfrm>
            <a:off x="4572000" y="4181475"/>
            <a:ext cx="0" cy="287338"/>
          </a:xfrm>
          <a:prstGeom prst="straightConnector1">
            <a:avLst/>
          </a:prstGeom>
          <a:ln>
            <a:solidFill>
              <a:srgbClr val="BD0505"/>
            </a:solidFill>
            <a:tailEnd type="arrow"/>
          </a:ln>
        </p:spPr>
        <p:style>
          <a:lnRef idx="2">
            <a:schemeClr val="accent1"/>
          </a:lnRef>
          <a:fillRef idx="1">
            <a:schemeClr val="lt1"/>
          </a:fillRef>
          <a:effectRef idx="0">
            <a:schemeClr val="accent1"/>
          </a:effectRef>
          <a:fontRef idx="minor">
            <a:schemeClr val="dk1"/>
          </a:fontRef>
        </p:style>
      </p:cxnSp>
    </p:spTree>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5316</TotalTime>
  <Words>1823</Words>
  <Application>Microsoft Office PowerPoint</Application>
  <PresentationFormat>On-screen Show (4:3)</PresentationFormat>
  <Paragraphs>141</Paragraphs>
  <Slides>26</Slides>
  <Notes>13</Notes>
  <HiddenSlides>0</HiddenSlides>
  <MMClips>0</MMClips>
  <ScaleCrop>false</ScaleCrop>
  <HeadingPairs>
    <vt:vector size="6" baseType="variant">
      <vt:variant>
        <vt:lpstr>Używane czcionki</vt:lpstr>
      </vt:variant>
      <vt:variant>
        <vt:i4>6</vt:i4>
      </vt:variant>
      <vt:variant>
        <vt:lpstr>Szablon projektu</vt:lpstr>
      </vt:variant>
      <vt:variant>
        <vt:i4>1</vt:i4>
      </vt:variant>
      <vt:variant>
        <vt:lpstr>Tytuły slajdów</vt:lpstr>
      </vt:variant>
      <vt:variant>
        <vt:i4>26</vt:i4>
      </vt:variant>
    </vt:vector>
  </HeadingPairs>
  <TitlesOfParts>
    <vt:vector size="33" baseType="lpstr">
      <vt:lpstr>Arial</vt:lpstr>
      <vt:lpstr>Calibri</vt:lpstr>
      <vt:lpstr>Candara</vt:lpstr>
      <vt:lpstr>Cambria Math</vt:lpstr>
      <vt:lpstr>Times New Roman</vt:lpstr>
      <vt:lpstr>Tahoma</vt:lpstr>
      <vt:lpstr>Motyw pakietu Office</vt:lpstr>
      <vt:lpstr>Gminny Program Rewitalizacji  Gminy Skała na lata 2017 – 2023</vt:lpstr>
      <vt:lpstr>Slajd 2</vt:lpstr>
      <vt:lpstr>Slajd 3</vt:lpstr>
      <vt:lpstr>Slajd 4</vt:lpstr>
      <vt:lpstr>Slajd 5</vt:lpstr>
      <vt:lpstr>Slajd 6</vt:lpstr>
      <vt:lpstr>Slajd 7</vt:lpstr>
      <vt:lpstr>Slajd 8</vt:lpstr>
      <vt:lpstr>Slajd 9</vt:lpstr>
      <vt:lpstr>Gminny Program Rewitalizacji Gminy Skała na lata 2017 - 2023</vt:lpstr>
      <vt:lpstr>Proces rewitalizacji w gminie Skała, realizowany wspólnymi siłami przez mieszkańców, organizacje społeczne, przedsiębiorców, Urząd Miasta i Gminy Skała oraz innych interesariuszy procesu, przyczynia się do poprawy jakości życia mieszkańców wskazanego obszaru rewitalizacji. W odnowionych przestrzeniach, przyjaznych i bezpiecznych dla mieszkańców toczy się lokalne życie społeczne. Mieszkańcy chętnie korzystają z powstałych centrów wsi, gdzie mają okazję do realizacji swoich zainteresowań i spędzania czasu wolnego. Utworzone przy zaangażowaniu społeczności lokalnej przestrzenie centralne na terenie podobszarów rewitalizacji podnoszą estetykę gminy Skała, a przede wszystkim stanowią dla mieszkańców miejsce i pretekst do spotkań, integracji, budowania wzajemnych więzi czy realizacji wspólnych przedsięwzięć. Proces rewitalizacji przyczynia się także do poprawy standardu życia osób zagrożonych wykluczeniem społecznym. Podejmowane działania pozwalają na rozwiązanie kluczowych problemów społecznych zdiagnozowanych na poszczególnych podobszarach i pozytywnie oddziałują na gminę Skała. W Skale oraz na obszarze rewitalizowanym zauważa się również zredukowanie problemu alkoholizmu, które następuje głównie dzięki zapewnieniu specjalistycznego wsparcia kierowanego do osób uzależnionych i ich rodzin, a także realizowaniu prewencyjnych działań edukacyjnych dla dzieci i młodzieży. </vt:lpstr>
      <vt:lpstr>Także osoby do tej pory pozostające bez odpowiednich warunków mieszkaniowych otrzymują odpowiednią pomoc, rozwija się bowiem budownictwo socjalne: powstają nowe lokale, a istniejące mieszkania socjalne są modernizowane. Realizowane konsekwentnie działania doradcze i szkoleniowe dla mieszkańców obszaru rewitalizacji, pokazujące możliwości rozwoju i zakładania własnej działalności gospodarczej, a także poprawa jakości przestrzeni publicznych sprzyja rozwijaniu przedsiębiorczości. W przestrzeniach pojawiają się działalności związane przede wszystkim z turystyką, takie jak lokale gastronomiczne, kawiarnie czy wypożyczalnie sprzętu sportowego, rekreacyjnego. W efekcie następuje poprawa sytuacji na lokalnym rynku pracy, zmniejsza się bezrobocie, a także polepszeniu ulega sytuacja materialna mieszkańców. Proces rewitalizacji przyczynia się także do kształtowania i umacniania postaw proekologicznych mieszkańców obszaru rewitalizowanego Skały, a w rezultacie do większej świadomości i dbałości o najbliższe otoczenie, co prowadzi do poprawy jakości środowiska przyrodniczego. Procesy te są efektem systematycznie prowadzonych działań edukacyjnych dla dzieci i młodzieży, a także dla osób dorosłych, nakierowanych zwłaszcza na poprawienie jakości powietrza i ograniczenie niskiej emisji.</vt:lpstr>
      <vt:lpstr>Celem głównym prowadzenia procesu rewitalizacji na obszarze gminy Skała jest przeciwdziałanie zdiagnozowanym problemom społecznym, takim jak niski poziom aktywności społecznej, ubóstwo, czy bezrobocie, poprzez realizację zintegrowanych działań rewitalizacyjnych, skoncentrowanych na obszarze rewitalizacji. Wskazane działania skupiają się na wzmocnieniu aktywności społecznej i gospodarczej (przedsiębiorczości) mieszkańców oraz tworzeniu przyjaznych przestrzeni publicznych, które będą służyć szeroko rozumianemu włączeniu społecznemu, ale także wzmacniać lokalny potencjał związany z turystyką. </vt:lpstr>
      <vt:lpstr>Slajd 14</vt:lpstr>
      <vt:lpstr>Slajd 15</vt:lpstr>
      <vt:lpstr>Slajd 16</vt:lpstr>
      <vt:lpstr>Slajd 17</vt:lpstr>
      <vt:lpstr>Slajd 18</vt:lpstr>
      <vt:lpstr>Slajd 19</vt:lpstr>
      <vt:lpstr>Slajd 20</vt:lpstr>
      <vt:lpstr>Slajd 21</vt:lpstr>
      <vt:lpstr>Slajd 22</vt:lpstr>
      <vt:lpstr>Slajd 23</vt:lpstr>
      <vt:lpstr>Slajd 24</vt:lpstr>
      <vt:lpstr>Slajd 25</vt:lpstr>
      <vt:lpstr>Slajd 26</vt:lpstr>
    </vt:vector>
  </TitlesOfParts>
  <Company>Dom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Kasper</dc:creator>
  <cp:lastModifiedBy>Dorota</cp:lastModifiedBy>
  <cp:revision>648</cp:revision>
  <cp:lastPrinted>2016-02-10T15:48:03Z</cp:lastPrinted>
  <dcterms:created xsi:type="dcterms:W3CDTF">2010-08-25T18:27:48Z</dcterms:created>
  <dcterms:modified xsi:type="dcterms:W3CDTF">2020-04-13T10:15:25Z</dcterms:modified>
</cp:coreProperties>
</file>